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9" r:id="rId2"/>
    <p:sldId id="264" r:id="rId3"/>
    <p:sldId id="266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0" r:id="rId24"/>
    <p:sldId id="322" r:id="rId25"/>
    <p:sldId id="323" r:id="rId26"/>
    <p:sldId id="324" r:id="rId27"/>
    <p:sldId id="325" r:id="rId28"/>
    <p:sldId id="337" r:id="rId29"/>
    <p:sldId id="268" r:id="rId30"/>
    <p:sldId id="327" r:id="rId31"/>
    <p:sldId id="326" r:id="rId32"/>
    <p:sldId id="319" r:id="rId33"/>
    <p:sldId id="330" r:id="rId34"/>
    <p:sldId id="331" r:id="rId35"/>
    <p:sldId id="332" r:id="rId36"/>
    <p:sldId id="333" r:id="rId37"/>
    <p:sldId id="334" r:id="rId38"/>
    <p:sldId id="335" r:id="rId39"/>
    <p:sldId id="329" r:id="rId40"/>
    <p:sldId id="336" r:id="rId41"/>
    <p:sldId id="328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49C7C75-137C-8740-AF7E-A0CA8C81B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89D1D9-EB3D-BA43-B86D-FC78CEEED9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8846-E182-754B-85B5-5DC6C0E0B232}" type="datetimeFigureOut">
              <a:rPr lang="cs-CZ" smtClean="0"/>
              <a:t>29. 11. 2022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DBD76B-D8EF-234A-B925-C755A4E96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51E1D9-5693-E248-A7F6-62F3518D4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F2DD-6E06-7947-9893-CF25A37846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97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9AAA-2A3A-5948-93A3-CC8F5D5EEF60}" type="datetimeFigureOut">
              <a:rPr lang="cs-CZ" smtClean="0"/>
              <a:t>29. 11. 2022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0365-571F-0149-AE16-289B0CA040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8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5857460" y="581042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035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44827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Podtitul, název katedry apod.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B5943-0F91-3E44-97D3-DF77B09EA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ea typeface="Cambria" panose="02040503050406030204" pitchFamily="18" charset="0"/>
              </a:rPr>
              <a:t>SPRÁVNÍ PRÁVO 2</a:t>
            </a:r>
            <a:endParaRPr lang="cs-CZ" dirty="0">
              <a:ea typeface="Cambria" panose="020405030504060302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DC8741-065E-5042-9C1D-615251FC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6653"/>
            <a:ext cx="9144000" cy="165576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JUDr. Jana Balounová, Ph.D.</a:t>
            </a:r>
          </a:p>
          <a:p>
            <a:endParaRPr lang="cs-CZ" dirty="0"/>
          </a:p>
          <a:p>
            <a:r>
              <a:rPr lang="cs-CZ"/>
              <a:t>30.11.2022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54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39A0E-ED41-43CD-8624-9FA19CF0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latin typeface="Garamond" panose="02020404030301010803" pitchFamily="18" charset="0"/>
              </a:rPr>
              <a:t>ZAHÁJENÍ ŘÍZENÍ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FEAB3-1114-48EA-B7A6-897139697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dirty="0">
                <a:latin typeface="Garamond" panose="02020404030301010803" pitchFamily="18" charset="0"/>
              </a:rPr>
              <a:t>k zahájení řízení dochází:</a:t>
            </a:r>
          </a:p>
          <a:p>
            <a:pPr lvl="1" algn="just">
              <a:lnSpc>
                <a:spcPct val="100000"/>
              </a:lnSpc>
            </a:pPr>
            <a:r>
              <a:rPr lang="cs-CZ" sz="3600" dirty="0">
                <a:latin typeface="Garamond" panose="02020404030301010803" pitchFamily="18" charset="0"/>
              </a:rPr>
              <a:t>na žádost nebo jiný návrh, kterým se zahajuje řízení (dále jen „žádost“) </a:t>
            </a:r>
          </a:p>
          <a:p>
            <a:pPr lvl="1" algn="just">
              <a:lnSpc>
                <a:spcPct val="100000"/>
              </a:lnSpc>
            </a:pPr>
            <a:r>
              <a:rPr lang="cs-CZ" sz="3600" dirty="0">
                <a:latin typeface="Garamond" panose="02020404030301010803" pitchFamily="18" charset="0"/>
              </a:rPr>
              <a:t>z moci úřední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A53182-4C2C-4D01-91E2-D14DB8F0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C3D10B-DD16-447E-B1DD-A84F8190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95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D50490-024F-4D02-B575-86D0D5759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3300" i="1" dirty="0">
                <a:latin typeface="Garamond" panose="02020404030301010803" pitchFamily="18" charset="0"/>
              </a:rPr>
              <a:t>§ 42 SpŘ</a:t>
            </a:r>
            <a:r>
              <a:rPr lang="cs-CZ" sz="3300" dirty="0">
                <a:latin typeface="Garamond" panose="02020404030301010803" pitchFamily="18" charset="0"/>
              </a:rPr>
              <a:t>: Správní orgán je povinen přijímat podněty, aby bylo zahájeno řízení z moci úřední. Pokud o to ten, kdo podal podnět, požádá, je správní orgán povinen sdělit mu ve lhůtě 30 dnů ode dne, kdy podnět obdržel, že řízení zahájil, nebo že neshledal důvody k zahájení řízení z moci úřední, popřípadě že podnět postoupil příslušnému správnímu orgánu. Sdělení správní orgán nezasílá, postupuje-li vůči tomu, kdo podal podnět, podle § 46 odst. 1 nebo § 47 odst. 1.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C6B73E-ABBC-433A-819D-5A5872E3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8B653B-E795-45CC-9116-4684BFED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36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E5AA4-E720-42D2-84F4-BDF380FD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latin typeface="Garamond" panose="02020404030301010803" pitchFamily="18" charset="0"/>
              </a:rPr>
              <a:t>PODMÍNKY ŘÍZENÍ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9544B-0AE1-4C3E-924C-31602D37B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pravomoc a příslušnost správního orgánu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způsobilost být účastníkem a procesní způsobilost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překážky řízení</a:t>
            </a:r>
          </a:p>
          <a:p>
            <a:pPr marL="801688" lvl="1" indent="-344488" algn="just">
              <a:lnSpc>
                <a:spcPct val="100000"/>
              </a:lnSpc>
            </a:pPr>
            <a:r>
              <a:rPr lang="cs-CZ" sz="3300" dirty="0">
                <a:latin typeface="Garamond" panose="02020404030301010803" pitchFamily="18" charset="0"/>
              </a:rPr>
              <a:t>překážka litispendence</a:t>
            </a:r>
          </a:p>
          <a:p>
            <a:pPr marL="801688" lvl="1" indent="-344488" algn="just">
              <a:lnSpc>
                <a:spcPct val="100000"/>
              </a:lnSpc>
            </a:pPr>
            <a:r>
              <a:rPr lang="cs-CZ" sz="3300" dirty="0">
                <a:latin typeface="Garamond" panose="02020404030301010803" pitchFamily="18" charset="0"/>
              </a:rPr>
              <a:t>překážka věci rozhodnuté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15EFE7-ACDB-4917-A1E4-031AE4FF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933FD6-6FBD-43DB-B25B-31215BD3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52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59B1B-44CD-4ECC-A111-3D79462A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KOMUNIKACE MEZI SPRÁVNÍM ORGÁNEM, ÚČASTNÍKY ŘÍZENÍ A DALŠÍMI OSOBAMI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5B25-9F80-45B7-9CBE-F5FFB3A55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300" i="1" dirty="0">
                <a:latin typeface="Garamond" panose="02020404030301010803" pitchFamily="18" charset="0"/>
              </a:rPr>
              <a:t>§ 37 odst. 4 SpŘ: </a:t>
            </a:r>
            <a:r>
              <a:rPr lang="cs-CZ" sz="3300" dirty="0">
                <a:latin typeface="Garamond" panose="02020404030301010803" pitchFamily="18" charset="0"/>
              </a:rPr>
              <a:t>Podání je možno učinit písemně nebo ústně do protokolu anebo v elektronické podobě. Za podmínky, že podání je do 5 dnů potvrzeno, popřípadě doplněno způsobem uvedeným ve větě první, je možno je učinit pomocí jiných technických prostředků, zejména prostřednictvím dálnopisu, telefaxu nebo veřejné datové sítě bez použití podpisu.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177362-70BB-4E18-8BA8-7DE517F6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6F6040-00B2-4D58-84EA-CE766699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62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BE9D8-A258-4152-918B-5F955815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DORUČOVÁNÍ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599F4-871A-4EA0-9855-C2535D933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předmětem doručování při výkonu veřejné správy jsou:</a:t>
            </a:r>
          </a:p>
          <a:p>
            <a:pPr marL="801688" lvl="1" indent="-344488" algn="just">
              <a:lnSpc>
                <a:spcPct val="100000"/>
              </a:lnSpc>
            </a:pPr>
            <a:r>
              <a:rPr lang="cs-CZ" sz="3300" dirty="0">
                <a:latin typeface="Garamond" panose="02020404030301010803" pitchFamily="18" charset="0"/>
              </a:rPr>
              <a:t>písemnosti doručované do vlastních rukou adresáta</a:t>
            </a:r>
          </a:p>
          <a:p>
            <a:pPr marL="801688" lvl="1" indent="-344488" algn="just">
              <a:lnSpc>
                <a:spcPct val="100000"/>
              </a:lnSpc>
            </a:pPr>
            <a:r>
              <a:rPr lang="cs-CZ" sz="3300" dirty="0">
                <a:latin typeface="Garamond" panose="02020404030301010803" pitchFamily="18" charset="0"/>
              </a:rPr>
              <a:t>písemnosti doručované jiným způsobem</a:t>
            </a:r>
          </a:p>
          <a:p>
            <a:pPr marL="457200" lvl="1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písemnost doručuje správní orgán, který ji vyhotovil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B598D4-3A0E-4C58-9BB2-11277FBD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ECF69-0B53-4DE4-AFC6-9E067343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5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FB726-A7D9-4893-9C66-C1BAB174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latin typeface="Garamond" panose="02020404030301010803" pitchFamily="18" charset="0"/>
              </a:rPr>
              <a:t>LHŮTY A POČÍTÁNÍ ČASU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A21F2-9A10-423C-9EF6-F07A7AD8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3300" dirty="0">
                <a:solidFill>
                  <a:srgbClr val="000000"/>
                </a:solidFill>
                <a:latin typeface="Garamond" panose="02020404030301010803" pitchFamily="18" charset="0"/>
              </a:rPr>
              <a:t>lhůty zákonné a lhůty, které stanoví správní orgán k provedení určitého úkonu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33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zákon stanoví některá pravidla pro počítání času, pokud je provedení úkonu vázáno na lhůtu - § 40 SpŘ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444797-28F8-4368-8F53-BFAD5D96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29CC05-F900-4EC4-BCA1-FDC57741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00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118AA-64FA-4828-8837-8759082B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LHŮTY PRO VYDÁNÍ ROZHODNUTÍ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FE0C5C-56E1-4BFE-93CA-1C719EC0B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3600" dirty="0">
                <a:solidFill>
                  <a:srgbClr val="000000"/>
                </a:solidFill>
                <a:latin typeface="Garamond" panose="02020404030301010803" pitchFamily="18" charset="0"/>
              </a:rPr>
              <a:t>s</a:t>
            </a:r>
            <a:r>
              <a:rPr lang="cs-CZ" sz="36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právní orgán je povinen vydat rozhodnutí bez zbytečného odkladu</a:t>
            </a:r>
          </a:p>
          <a:p>
            <a:pPr algn="just"/>
            <a:r>
              <a:rPr lang="cs-CZ" sz="3600" dirty="0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cs-CZ" sz="36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okud nelze rozhodnutí vydat bezodkladně, je správní orgán povinen vydat rozhodnutí nejpozději do 30 dnů od zahájení řízení, k nimž se připočítává doba</a:t>
            </a:r>
          </a:p>
          <a:p>
            <a:pPr marL="263525" indent="0" algn="just">
              <a:buNone/>
            </a:pPr>
            <a:r>
              <a:rPr lang="cs-CZ" sz="26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a) až 30 dnů, jestliže je zapotřebí nařídit ústní jednání nebo místní šetření, je-li třeba někoho předvolat, někoho nechat předvést nebo doručovat veřejnou vyhláškou osobám, jimž se prokazatelně nedaří doručovat, nebo jde-li o zvlášť složitý případ,</a:t>
            </a:r>
          </a:p>
          <a:p>
            <a:pPr marL="263525" indent="0" algn="just">
              <a:buNone/>
            </a:pPr>
            <a:r>
              <a:rPr lang="cs-CZ" sz="26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b) nutná k provedení dožádání podle § 13 odst. 3, ke zpracování znaleckého posudku 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nebo k doručení písemnosti do ciziny.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EE55A1-7D86-4EE7-9408-1D386469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D03FDC-37F9-40A1-927A-D9F62CB9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26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77DEB-D31C-4784-80FE-486C1FD3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latin typeface="Garamond" panose="02020404030301010803" pitchFamily="18" charset="0"/>
              </a:rPr>
              <a:t>OCHRANA PROTI NEČINNOSTI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68839-6C0E-429B-8A57-8CE54D12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1"/>
            <a:ext cx="10515600" cy="40233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4300" dirty="0">
                <a:latin typeface="Garamond" panose="02020404030301010803" pitchFamily="18" charset="0"/>
              </a:rPr>
              <a:t>nadřízený správní orgán může</a:t>
            </a:r>
          </a:p>
          <a:p>
            <a:pPr marL="719138" indent="-354013" algn="just">
              <a:lnSpc>
                <a:spcPct val="100000"/>
              </a:lnSpc>
            </a:pPr>
            <a:r>
              <a:rPr lang="cs-CZ" sz="3900" dirty="0">
                <a:latin typeface="Garamond" panose="02020404030301010803" pitchFamily="18" charset="0"/>
              </a:rPr>
              <a:t>přikázat nečinnému správnímu orgánu, aby ve stanovené lhůtě učinil potřebná opatření ke zjednání nápravy nebo vydal rozhodnutí</a:t>
            </a:r>
          </a:p>
          <a:p>
            <a:pPr marL="719138" indent="-354013" algn="just">
              <a:lnSpc>
                <a:spcPct val="100000"/>
              </a:lnSpc>
            </a:pPr>
            <a:r>
              <a:rPr lang="cs-CZ" sz="3900" dirty="0">
                <a:latin typeface="Garamond" panose="02020404030301010803" pitchFamily="18" charset="0"/>
              </a:rPr>
              <a:t>převzít věc a rozhodnout namísto nečinného správního orgánu</a:t>
            </a:r>
          </a:p>
          <a:p>
            <a:pPr marL="719138" indent="-354013" algn="just">
              <a:lnSpc>
                <a:spcPct val="100000"/>
              </a:lnSpc>
            </a:pPr>
            <a:r>
              <a:rPr lang="cs-CZ" sz="3900" dirty="0">
                <a:latin typeface="Garamond" panose="02020404030301010803" pitchFamily="18" charset="0"/>
              </a:rPr>
              <a:t>pověřit jiný správní orgán ve svém správním obvodu vedením řízení</a:t>
            </a:r>
          </a:p>
          <a:p>
            <a:pPr marL="719138" indent="-354013" algn="just">
              <a:lnSpc>
                <a:spcPct val="100000"/>
              </a:lnSpc>
            </a:pPr>
            <a:r>
              <a:rPr lang="cs-CZ" sz="3900" dirty="0">
                <a:latin typeface="Garamond" panose="02020404030301010803" pitchFamily="18" charset="0"/>
              </a:rPr>
              <a:t>přiměřeně prodloužit zákonnou lhůtu pro vydání rozhodnutí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AC7B26-8483-4326-8FB2-C17C5DE3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5C569E-7E74-4398-959F-7A3CD88B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63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7272B-9C2C-410F-9107-4A8A7A39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latin typeface="Garamond" panose="02020404030301010803" pitchFamily="18" charset="0"/>
              </a:rPr>
              <a:t>ROZHODNUTÍ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A0B0-7469-4CFB-A9D4-FBE91C39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i="1" dirty="0">
                <a:latin typeface="Garamond" panose="02020404030301010803" pitchFamily="18" charset="0"/>
              </a:rPr>
              <a:t>§ 67 odst. 1 SpŘ</a:t>
            </a:r>
            <a:r>
              <a:rPr lang="cs-CZ" sz="3300" dirty="0">
                <a:latin typeface="Garamond" panose="02020404030301010803" pitchFamily="18" charset="0"/>
              </a:rPr>
              <a:t>: Rozhodnutím správní orgán v určité věci zakládá, mění nebo ruší práva anebo povinnosti jmenovitě určené osoby nebo v určité věci prohlašuje, že taková osoba práva nebo povinnosti má anebo nemá, nebo v zákonem stanovených případech rozhoduje o procesních otázkách.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vyhotovuje se v písemné formě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obsahuje výrokovou část, odůvodnění a poučení účastníků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BD1E5E-A111-4A87-B513-8F291ED7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F9F824-6533-4104-9FB2-41ACC2D3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913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38A2-F4D3-492F-9D5F-F22F2010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další formy rozhodnutí podle SpŘ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A5BE8F-88B9-47A4-9314-11A37BE1F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usnesení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rozhodnutí o schválení smíru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rozhodnutí o uložení povinnosti na místě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příkaz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příkaz na místě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vydání dokladu místo rozhodnutí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A80DAC-8C2A-4DAA-86BE-894D7663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895240-4198-4C9F-B99B-205B8B6F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55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AB14-3B9F-43CC-A592-2C3D9167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SPRÁVNÍ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E9AFC-EA18-43BB-8193-114756B36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600" i="1" dirty="0">
                <a:latin typeface="Garamond" panose="02020404030301010803" pitchFamily="18" charset="0"/>
              </a:rPr>
              <a:t>§ 9 SpŘ</a:t>
            </a:r>
            <a:r>
              <a:rPr lang="cs-CZ" sz="3600" dirty="0">
                <a:latin typeface="Garamond" panose="02020404030301010803" pitchFamily="18" charset="0"/>
              </a:rPr>
              <a:t>: Správní řízení je postup správního orgánu, jehož účelem je vydání rozhodnutí, jímž se v určité věci zakládají, mění nebo ruší práva anebo povinnosti jmenovitě určené osoby nebo jímž se v určité věci prohlašuje, že taková osoba práva nebo povinnosti má anebo nemá.</a:t>
            </a:r>
          </a:p>
          <a:p>
            <a:pPr marL="0" indent="0">
              <a:buNone/>
            </a:pPr>
            <a:endParaRPr lang="cs-CZ" i="1" dirty="0">
              <a:latin typeface="Garamond" panose="02020404030301010803" pitchFamily="18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158BCC-02EB-4527-8B18-D462BF8D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50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ADA6C-F2EB-4155-8889-01747B6C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latin typeface="Garamond" panose="02020404030301010803" pitchFamily="18" charset="0"/>
              </a:rPr>
              <a:t>OPRAVNÉ A DOZORČÍ PROSTŘEDKY VE SPRÁVNÍM ŘÍZENÍ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ED960-F568-40D2-ADB4-16826CAAB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zásada </a:t>
            </a:r>
            <a:r>
              <a:rPr lang="cs-CZ" sz="3300" dirty="0" err="1">
                <a:latin typeface="Garamond" panose="02020404030301010803" pitchFamily="18" charset="0"/>
              </a:rPr>
              <a:t>dvouinstančnosti</a:t>
            </a:r>
            <a:r>
              <a:rPr lang="cs-CZ" sz="3300" dirty="0">
                <a:latin typeface="Garamond" panose="02020404030301010803" pitchFamily="18" charset="0"/>
              </a:rPr>
              <a:t> řízení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opravné X dozorčí prostředky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řádné X mimořádné prostředky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FA401B-146C-4EE6-8950-C2D65F77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6FFE32-2C08-48F9-B3CF-1DCC691D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616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0365B-F9DC-4FB1-8F3E-38C6B7E0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latin typeface="Garamond" panose="02020404030301010803" pitchFamily="18" charset="0"/>
              </a:rPr>
              <a:t>OPRAVNÉ A DOZORČÍ PROSTŘEDKY VE SPRÁVNÍM ŘÍZENÍ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0CEB2-22E5-47F2-B04D-2B4A77E6A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správní řád upravuje tyto právní prostředky přezkumu správních rozhodnutí:</a:t>
            </a:r>
          </a:p>
          <a:p>
            <a:pPr marL="801688" lvl="1" indent="-344488" algn="just">
              <a:lnSpc>
                <a:spcPct val="100000"/>
              </a:lnSpc>
            </a:pPr>
            <a:r>
              <a:rPr lang="cs-CZ" sz="3300" dirty="0">
                <a:latin typeface="Garamond" panose="02020404030301010803" pitchFamily="18" charset="0"/>
              </a:rPr>
              <a:t>řádné opravné prostředky: </a:t>
            </a:r>
            <a:r>
              <a:rPr lang="cs-CZ" sz="3300" i="1" dirty="0">
                <a:latin typeface="Garamond" panose="02020404030301010803" pitchFamily="18" charset="0"/>
              </a:rPr>
              <a:t>odvolání, rozklad, odpor</a:t>
            </a:r>
          </a:p>
          <a:p>
            <a:pPr marL="801688" lvl="1" indent="-344488" algn="just">
              <a:lnSpc>
                <a:spcPct val="100000"/>
              </a:lnSpc>
            </a:pPr>
            <a:r>
              <a:rPr lang="cs-CZ" sz="3300" dirty="0">
                <a:latin typeface="Garamond" panose="02020404030301010803" pitchFamily="18" charset="0"/>
              </a:rPr>
              <a:t>mimořádné opravné prostředky: </a:t>
            </a:r>
            <a:r>
              <a:rPr lang="cs-CZ" sz="3300" i="1" dirty="0">
                <a:latin typeface="Garamond" panose="02020404030301010803" pitchFamily="18" charset="0"/>
              </a:rPr>
              <a:t>obnova řízení zahajovaná na žádost, navrácení v předešlý stav</a:t>
            </a:r>
          </a:p>
          <a:p>
            <a:pPr marL="801688" lvl="1" indent="-344488" algn="just">
              <a:lnSpc>
                <a:spcPct val="100000"/>
              </a:lnSpc>
            </a:pPr>
            <a:r>
              <a:rPr lang="cs-CZ" sz="3300" dirty="0">
                <a:latin typeface="Garamond" panose="02020404030301010803" pitchFamily="18" charset="0"/>
              </a:rPr>
              <a:t>dozorčí prostředky: </a:t>
            </a:r>
            <a:r>
              <a:rPr lang="cs-CZ" sz="3300" i="1" dirty="0">
                <a:latin typeface="Garamond" panose="02020404030301010803" pitchFamily="18" charset="0"/>
              </a:rPr>
              <a:t>obnova řízení zahajovaná z moci úřední, přezkumné řízení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88579F-6C9B-4576-B23F-8ECFD455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301171-BEC1-4B11-B143-11DCCD12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82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BBC67-0703-449D-AD21-50BE108A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ODVOLÁNÍ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B8B31-EE36-488A-9A27-BEA15B49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řádný opravný prostředek, podávaný proti nepravomocnému rozhodnutí vydanému správním orgánem v prvním stupni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odvolací lhůta činí 15 dnů ode dne oznámení rozhodnutí, pokud zvláštní zákon nestanoví jinak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odvolání se podává u správního orgánu, který napadené rozhodnutí vydal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73ED69-7885-4485-BE1D-A118AE33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EAAC28-1D6C-4C63-A781-B59C32AD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07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BBC67-0703-449D-AD21-50BE108A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ROZKLAD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B8B31-EE36-488A-9A27-BEA15B49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řádný opravný prostředek podávaný proti nepravomocnému rozhodnutí vydanému ústředním správním úřadem, ministrem nebo vedoucím jiného ústředního správního úřadu v prvním stupni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o rozkladu rozhoduje ministr nebo vedoucí jiného ústředního správního úřadu, a to na návrh rozkladové komise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73ED69-7885-4485-BE1D-A118AE33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EAAC28-1D6C-4C63-A781-B59C32AD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500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BBC67-0703-449D-AD21-50BE108A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ODPOR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B8B31-EE36-488A-9A27-BEA15B49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řádný opravný prostředek, který lze podat proti příkazu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účinkem včas a řádně podaného odporu je, že se napadený příkaz ze zákona ruší a řízení pokračuje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lhůta pro podání odporu činí 8 dnů ode dne oznámení příkazu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73ED69-7885-4485-BE1D-A118AE33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EAAC28-1D6C-4C63-A781-B59C32AD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347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BBC67-0703-449D-AD21-50BE108A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OBNOVA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B8B31-EE36-488A-9A27-BEA15B49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procesní nástroj umožňující nově provést řízení před správním orgánem, které bylo ukončeno pravomocným rozhodnutím ve věci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účelem je napravit nedostatečná skutková zjištění nebo některé procesní vady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dvě možná stadia: řízení o obnově řízení a obnovené řízení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73ED69-7885-4485-BE1D-A118AE33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EAAC28-1D6C-4C63-A781-B59C32AD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655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BBC67-0703-449D-AD21-50BE108A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PŘEZKUMNÉ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B8B31-EE36-488A-9A27-BEA15B49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4188" lvl="1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dozorčí prostředek</a:t>
            </a:r>
          </a:p>
          <a:p>
            <a:pPr marL="484188" lvl="1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v přezkumném řízení správní orgány (za podmínek zákona) z moci úřední přezkoumávají pravomocná rozhodnutí v případě, kdy lze důvodně pochybovat o tom, že rozhodnutí je v souladu s právními předpisy</a:t>
            </a:r>
            <a:endParaRPr lang="cs-CZ" sz="3300" dirty="0">
              <a:latin typeface="Garamond" panose="02020404030301010803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73ED69-7885-4485-BE1D-A118AE33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EAAC28-1D6C-4C63-A781-B59C32AD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381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BBC67-0703-449D-AD21-50BE108A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NAVRÁCENÍ V PŘEDEŠLÝ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B8B31-EE36-488A-9A27-BEA15B49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4188" lvl="1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navrácením v předešlý stav se rozumí prominutí zmeškání úkonu, který je třeba provést nejpozději při ústním jednání nebo v určité lhůtě, nebo povolení zpětvzetí nebo změny obsahu podání, kterou by jinak nebylo možno učinit</a:t>
            </a:r>
          </a:p>
          <a:p>
            <a:pPr marL="26988" lvl="1" indent="0" algn="just">
              <a:lnSpc>
                <a:spcPct val="100000"/>
              </a:lnSpc>
              <a:buNone/>
            </a:pPr>
            <a:endParaRPr lang="cs-CZ" sz="3300" dirty="0">
              <a:latin typeface="Garamond" panose="02020404030301010803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73ED69-7885-4485-BE1D-A118AE33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EAAC28-1D6C-4C63-A781-B59C32AD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362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AB14-3B9F-43CC-A592-2C3D9167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SPRÁVNÍ SOUDNICTVÍ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E9AFC-EA18-43BB-8193-114756B36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krajské soudy + Nejvyšší správní soud</a:t>
            </a:r>
          </a:p>
          <a:p>
            <a:pPr marL="357188" indent="-357188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i="1" dirty="0">
                <a:latin typeface="Garamond" panose="02020404030301010803" pitchFamily="18" charset="0"/>
              </a:rPr>
              <a:t>§ 2 s. ř. s.: </a:t>
            </a:r>
            <a:r>
              <a:rPr lang="cs-CZ" sz="3300" dirty="0">
                <a:latin typeface="Garamond" panose="02020404030301010803" pitchFamily="18" charset="0"/>
              </a:rPr>
              <a:t>Ve správním soudnictví poskytují soudy ochranu veřejným subjektivním právům fyzických i právnických osob způsobem stanoveným tímto zákonem a za podmínek stanovených tímto nebo zvláštním zákonem a rozhodují v dalších věcech, v nichž tak stanoví tento zákon.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158BCC-02EB-4527-8B18-D462BF8D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922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AB14-3B9F-43CC-A592-2C3D9167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TRESTNÍ PRÁVO SPRÁVNÍ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E9AFC-EA18-43BB-8193-114756B36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přestupky</a:t>
            </a:r>
          </a:p>
          <a:p>
            <a:pPr marL="357188" indent="-3571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správní disciplinární delikty</a:t>
            </a:r>
          </a:p>
          <a:p>
            <a:pPr marL="357188" indent="-3571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správní pořádkové delikty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158BCC-02EB-4527-8B18-D462BF8D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65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F9B0-5A41-4774-9222-BA705F8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095"/>
            <a:ext cx="10515600" cy="46954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3900" dirty="0">
                <a:latin typeface="Garamond" panose="02020404030301010803" pitchFamily="18" charset="0"/>
              </a:rPr>
              <a:t>zákon č. 500/2004 Sb., správní řád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500" dirty="0">
              <a:latin typeface="Garamond" panose="02020404030301010803" pitchFamily="18" charset="0"/>
            </a:endParaRPr>
          </a:p>
          <a:p>
            <a:pPr marL="895350" indent="-895350" algn="just">
              <a:lnSpc>
                <a:spcPct val="100000"/>
              </a:lnSpc>
              <a:buFont typeface="+mj-lt"/>
              <a:buAutoNum type="romanUcPeriod"/>
            </a:pPr>
            <a:r>
              <a:rPr lang="cs-CZ" sz="3000" dirty="0">
                <a:latin typeface="Garamond" panose="02020404030301010803" pitchFamily="18" charset="0"/>
              </a:rPr>
              <a:t>Úvodní ustanovení</a:t>
            </a:r>
          </a:p>
          <a:p>
            <a:pPr marL="895350" indent="-895350" algn="just">
              <a:lnSpc>
                <a:spcPct val="100000"/>
              </a:lnSpc>
              <a:buFont typeface="+mj-lt"/>
              <a:buAutoNum type="romanUcPeriod"/>
            </a:pPr>
            <a:r>
              <a:rPr lang="cs-CZ" sz="3000" dirty="0">
                <a:latin typeface="Garamond" panose="02020404030301010803" pitchFamily="18" charset="0"/>
              </a:rPr>
              <a:t>Obecná ustanovení o správním řízení</a:t>
            </a:r>
          </a:p>
          <a:p>
            <a:pPr marL="895350" indent="-895350" algn="just">
              <a:lnSpc>
                <a:spcPct val="100000"/>
              </a:lnSpc>
              <a:buFont typeface="+mj-lt"/>
              <a:buAutoNum type="romanUcPeriod"/>
            </a:pPr>
            <a:r>
              <a:rPr lang="cs-CZ" sz="3000" dirty="0">
                <a:latin typeface="Garamond" panose="02020404030301010803" pitchFamily="18" charset="0"/>
              </a:rPr>
              <a:t>Zvláštní ustanovení o správním řízení</a:t>
            </a:r>
          </a:p>
          <a:p>
            <a:pPr marL="895350" indent="-895350" algn="just">
              <a:lnSpc>
                <a:spcPct val="100000"/>
              </a:lnSpc>
              <a:buFont typeface="+mj-lt"/>
              <a:buAutoNum type="romanUcPeriod"/>
            </a:pPr>
            <a:r>
              <a:rPr lang="cs-CZ" sz="3000" dirty="0">
                <a:latin typeface="Garamond" panose="02020404030301010803" pitchFamily="18" charset="0"/>
              </a:rPr>
              <a:t>Vyjádření, osvědčení a sdělení</a:t>
            </a:r>
          </a:p>
          <a:p>
            <a:pPr marL="895350" indent="-895350" algn="just">
              <a:lnSpc>
                <a:spcPct val="100000"/>
              </a:lnSpc>
              <a:buFont typeface="+mj-lt"/>
              <a:buAutoNum type="romanUcPeriod"/>
            </a:pPr>
            <a:r>
              <a:rPr lang="cs-CZ" sz="3000" dirty="0">
                <a:latin typeface="Garamond" panose="02020404030301010803" pitchFamily="18" charset="0"/>
              </a:rPr>
              <a:t>Veřejnoprávní smlouvy</a:t>
            </a:r>
          </a:p>
          <a:p>
            <a:pPr marL="895350" indent="-895350" algn="just">
              <a:lnSpc>
                <a:spcPct val="100000"/>
              </a:lnSpc>
              <a:buFont typeface="+mj-lt"/>
              <a:buAutoNum type="romanUcPeriod"/>
            </a:pPr>
            <a:r>
              <a:rPr lang="cs-CZ" sz="3000" dirty="0">
                <a:latin typeface="Garamond" panose="02020404030301010803" pitchFamily="18" charset="0"/>
              </a:rPr>
              <a:t>Opatření obecné povahy</a:t>
            </a:r>
          </a:p>
          <a:p>
            <a:pPr marL="895350" indent="-895350" algn="just">
              <a:lnSpc>
                <a:spcPct val="100000"/>
              </a:lnSpc>
              <a:buFont typeface="+mj-lt"/>
              <a:buAutoNum type="romanUcPeriod"/>
            </a:pPr>
            <a:r>
              <a:rPr lang="cs-CZ" sz="3000" dirty="0">
                <a:latin typeface="Garamond" panose="02020404030301010803" pitchFamily="18" charset="0"/>
              </a:rPr>
              <a:t>Společná, přechodná a závěrečná ustanovení</a:t>
            </a:r>
          </a:p>
          <a:p>
            <a:pPr marL="895350" indent="-895350" algn="just">
              <a:lnSpc>
                <a:spcPct val="100000"/>
              </a:lnSpc>
              <a:buFont typeface="+mj-lt"/>
              <a:buAutoNum type="romanUcPeriod"/>
            </a:pPr>
            <a:r>
              <a:rPr lang="cs-CZ" sz="3000" dirty="0">
                <a:latin typeface="Garamond" panose="02020404030301010803" pitchFamily="18" charset="0"/>
              </a:rPr>
              <a:t>Účinnost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9EAD9-ED66-4AA3-86AF-D1B63A8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8F174-DD59-4C56-BFE5-5F076B4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044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BCEF7-B10C-454F-B3C9-7D3CBD39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599"/>
            <a:ext cx="10515600" cy="1325563"/>
          </a:xfrm>
        </p:spPr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PŘESTUPKY A TRESTNÉ ČINY</a:t>
            </a:r>
            <a:endParaRPr lang="cs-CZ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8122EA-6B89-4276-9143-7955D8A96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681163"/>
            <a:ext cx="5157788" cy="814388"/>
          </a:xfrm>
        </p:spPr>
        <p:txBody>
          <a:bodyPr>
            <a:noAutofit/>
          </a:bodyPr>
          <a:lstStyle/>
          <a:p>
            <a:pPr algn="just"/>
            <a:r>
              <a:rPr lang="cs-CZ" sz="2800" b="0" i="1" dirty="0">
                <a:latin typeface="Garamond" panose="02020404030301010803" pitchFamily="18" charset="0"/>
              </a:rPr>
              <a:t>§ 5 zákona č. 250/2016 Sb., o odpovědnosti za přestupky a řízení o nich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77A41E-5C05-4936-82E9-2BB6F6178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95550"/>
            <a:ext cx="5157787" cy="3046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33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Přestupkem </a:t>
            </a:r>
            <a:r>
              <a:rPr lang="cs-CZ" sz="33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je společensky škodlivý protiprávní čin, který je v zákoně za přestupek výslovně označen a který vykazuje znaky stanovené zákonem, nejde-li o trestný čin.</a:t>
            </a:r>
            <a:endParaRPr lang="cs-CZ" sz="3300" dirty="0">
              <a:latin typeface="Garamond" panose="02020404030301010803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E15240-E7D8-4E43-A3BE-EBC813017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4800" y="1487805"/>
            <a:ext cx="4700588" cy="1007745"/>
          </a:xfrm>
        </p:spPr>
        <p:txBody>
          <a:bodyPr>
            <a:noAutofit/>
          </a:bodyPr>
          <a:lstStyle/>
          <a:p>
            <a:pPr algn="just"/>
            <a:r>
              <a:rPr lang="cs-CZ" sz="2800" b="0" i="1" dirty="0">
                <a:latin typeface="Garamond" panose="02020404030301010803" pitchFamily="18" charset="0"/>
              </a:rPr>
              <a:t>§ 13 odst. 1 z</a:t>
            </a:r>
            <a:r>
              <a:rPr lang="es-ES" sz="2800" b="0" i="1" dirty="0">
                <a:effectLst/>
                <a:latin typeface="Garamond" panose="02020404030301010803" pitchFamily="18" charset="0"/>
              </a:rPr>
              <a:t>ákon</a:t>
            </a:r>
            <a:r>
              <a:rPr lang="cs-CZ" sz="2800" b="0" i="1" dirty="0">
                <a:effectLst/>
                <a:latin typeface="Garamond" panose="02020404030301010803" pitchFamily="18" charset="0"/>
              </a:rPr>
              <a:t>a</a:t>
            </a:r>
            <a:r>
              <a:rPr lang="es-ES" sz="2800" b="0" i="1" dirty="0">
                <a:effectLst/>
                <a:latin typeface="Garamond" panose="02020404030301010803" pitchFamily="18" charset="0"/>
              </a:rPr>
              <a:t> č. 40/2009 Sb.</a:t>
            </a:r>
            <a:r>
              <a:rPr lang="cs-CZ" sz="2800" b="0" i="1" dirty="0">
                <a:effectLst/>
                <a:latin typeface="Garamond" panose="02020404030301010803" pitchFamily="18" charset="0"/>
              </a:rPr>
              <a:t>, </a:t>
            </a:r>
            <a:r>
              <a:rPr lang="es-ES" sz="2800" b="0" i="1" dirty="0">
                <a:effectLst/>
                <a:latin typeface="Garamond" panose="02020404030301010803" pitchFamily="18" charset="0"/>
              </a:rPr>
              <a:t>trestní zákoník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2EFA81-CABA-4471-9356-61F3500C4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4800" y="2495551"/>
            <a:ext cx="4700588" cy="3694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3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Trestným činem </a:t>
            </a:r>
            <a:r>
              <a:rPr lang="cs-CZ" sz="33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je protiprávní čin, který trestní zákon označuje za trestný a který vykazuje znaky uvedené v takovém zákoně.</a:t>
            </a:r>
            <a:endParaRPr lang="cs-CZ" sz="3300" dirty="0">
              <a:latin typeface="Garamond" panose="02020404030301010803" pitchFamily="18" charset="0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48672C8-FDDF-41F1-B5E5-C4AA4A85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0F48F578-0E67-4D44-8531-45AFA5F9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974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F34D4-6233-4228-AC91-FF1C9C5F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PŘESTUPKY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FFD41E-BFE8-4727-81DF-24B74EF3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300" dirty="0">
                <a:latin typeface="Garamond" panose="02020404030301010803" pitchFamily="18" charset="0"/>
              </a:rPr>
              <a:t>zákon č. 250/2016 Sb., o odpovědnosti za přestupky a řízení o nich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zákon č. 251/2016 Sb., o některých přestupcích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3C1268-318A-4576-B500-BCC5982C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E55CA1-96AC-4027-9BD9-3F23A553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298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D3E3E-0DD8-4370-97B2-9B5C0AA9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POJEM PŘESTUPEK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DA4CB-D32B-4991-A6CD-8BAE075E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6515"/>
            <a:ext cx="10515600" cy="2210043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300" dirty="0">
                <a:latin typeface="Garamond" panose="02020404030301010803" pitchFamily="18" charset="0"/>
              </a:rPr>
              <a:t>protiprávnost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300" dirty="0">
                <a:latin typeface="Garamond" panose="02020404030301010803" pitchFamily="18" charset="0"/>
              </a:rPr>
              <a:t>společenská škodlivost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300" dirty="0">
                <a:latin typeface="Garamond" panose="02020404030301010803" pitchFamily="18" charset="0"/>
              </a:rPr>
              <a:t>výslovné označení činu za přestupek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300" dirty="0">
                <a:latin typeface="Garamond" panose="02020404030301010803" pitchFamily="18" charset="0"/>
              </a:rPr>
              <a:t>znaky stanovené v zákoně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300" dirty="0">
                <a:latin typeface="Garamond" panose="02020404030301010803" pitchFamily="18" charset="0"/>
              </a:rPr>
              <a:t>nejde o trestný čin</a:t>
            </a:r>
          </a:p>
          <a:p>
            <a:endParaRPr lang="cs-CZ" sz="33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36BD1E-0D1F-4AA0-BAC4-F81817BE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004D83-96CB-4E5A-B411-2A234DF3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32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EDD5E6-AEEF-4373-B7B8-05C4352DBCB8}"/>
              </a:ext>
            </a:extLst>
          </p:cNvPr>
          <p:cNvSpPr txBox="1"/>
          <p:nvPr/>
        </p:nvSpPr>
        <p:spPr>
          <a:xfrm>
            <a:off x="838200" y="1690688"/>
            <a:ext cx="10515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3300" i="1" dirty="0">
                <a:latin typeface="Garamond" panose="02020404030301010803" pitchFamily="18" charset="0"/>
              </a:rPr>
              <a:t>Přestupkem je společensky škodlivý protiprávní čin, který je v zákoně za přestupek výslovně označen a který vykazuje znaky stanovené zákonem, nejde-li o trestný čin.</a:t>
            </a:r>
          </a:p>
        </p:txBody>
      </p:sp>
    </p:spTree>
    <p:extLst>
      <p:ext uri="{BB962C8B-B14F-4D97-AF65-F5344CB8AC3E}">
        <p14:creationId xmlns:p14="http://schemas.microsoft.com/office/powerpoint/2010/main" val="350721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F34D4-6233-4228-AC91-FF1C9C5F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ODPOVĚDNOST ZA PŘESTUPEK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FFD41E-BFE8-4727-81DF-24B74EF3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300" dirty="0">
                <a:latin typeface="Garamond" panose="02020404030301010803" pitchFamily="18" charset="0"/>
              </a:rPr>
              <a:t> fyzické osoby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300" dirty="0">
                <a:latin typeface="Garamond" panose="02020404030301010803" pitchFamily="18" charset="0"/>
              </a:rPr>
              <a:t> právnické osoby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300" dirty="0">
                <a:latin typeface="Garamond" panose="02020404030301010803" pitchFamily="18" charset="0"/>
              </a:rPr>
              <a:t> podnikající fyzické osoby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3C1268-318A-4576-B500-BCC5982C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E55CA1-96AC-4027-9BD9-3F23A553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464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F34D4-6233-4228-AC91-FF1C9C5F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3600" b="1" dirty="0">
                <a:latin typeface="Garamond" panose="02020404030301010803" pitchFamily="18" charset="0"/>
              </a:rPr>
              <a:t>ODPOVĚDNOST FYZICKÉ OSOBY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FFD41E-BFE8-4727-81DF-24B74EF3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900" dirty="0">
                <a:latin typeface="Garamond" panose="02020404030301010803" pitchFamily="18" charset="0"/>
              </a:rPr>
              <a:t>§ 13 odst. 1 přestupkového zákona: </a:t>
            </a:r>
            <a:r>
              <a:rPr lang="pl-PL" sz="3900" i="1" dirty="0">
                <a:latin typeface="Garamond" panose="02020404030301010803" pitchFamily="18" charset="0"/>
              </a:rPr>
              <a:t>Fyzická osoba je pachatelem, jestliže svým zaviněným jednáním naplnila znaky přestupku nebo jeho pokusu, je-li trestný.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900" dirty="0">
                <a:latin typeface="Garamond" panose="02020404030301010803" pitchFamily="18" charset="0"/>
              </a:rPr>
              <a:t>pachatelem přestupku může být pouze fyzická osoba, která v době jeho spáchání </a:t>
            </a:r>
          </a:p>
          <a:p>
            <a:pPr marL="801688" lvl="1" indent="-344488" algn="just">
              <a:lnSpc>
                <a:spcPct val="100000"/>
              </a:lnSpc>
            </a:pPr>
            <a:r>
              <a:rPr lang="pl-PL" sz="3900" dirty="0">
                <a:latin typeface="Garamond" panose="02020404030301010803" pitchFamily="18" charset="0"/>
              </a:rPr>
              <a:t>dovršila patnáctý rok svého věku a</a:t>
            </a:r>
          </a:p>
          <a:p>
            <a:pPr marL="801688" lvl="1" indent="-344488" algn="just">
              <a:lnSpc>
                <a:spcPct val="100000"/>
              </a:lnSpc>
            </a:pPr>
            <a:r>
              <a:rPr lang="pl-PL" sz="3900" dirty="0">
                <a:latin typeface="Garamond" panose="02020404030301010803" pitchFamily="18" charset="0"/>
              </a:rPr>
              <a:t>byla příčetná</a:t>
            </a:r>
          </a:p>
          <a:p>
            <a:pPr marL="269875" lvl="1" indent="-269875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900" dirty="0">
                <a:latin typeface="Garamond" panose="02020404030301010803" pitchFamily="18" charset="0"/>
              </a:rPr>
              <a:t>zavinění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3C1268-318A-4576-B500-BCC5982C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E55CA1-96AC-4027-9BD9-3F23A553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896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F34D4-6233-4228-AC91-FF1C9C5F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3600" b="1" dirty="0">
                <a:latin typeface="Garamond" panose="02020404030301010803" pitchFamily="18" charset="0"/>
              </a:rPr>
              <a:t>OKOLNOSTI VYLUČUJÍCÍ PROTIPRÁVNOST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FFD41E-BFE8-4727-81DF-24B74EF3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900" dirty="0">
                <a:latin typeface="Garamond" panose="02020404030301010803" pitchFamily="18" charset="0"/>
              </a:rPr>
              <a:t> </a:t>
            </a:r>
            <a:r>
              <a:rPr lang="pl-PL" sz="3600" dirty="0">
                <a:latin typeface="Garamond" panose="02020404030301010803" pitchFamily="18" charset="0"/>
              </a:rPr>
              <a:t>krajní nouze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600" i="1" dirty="0">
                <a:latin typeface="Garamond" panose="02020404030301010803" pitchFamily="18" charset="0"/>
              </a:rPr>
              <a:t> </a:t>
            </a:r>
            <a:r>
              <a:rPr lang="pl-PL" sz="3600" dirty="0">
                <a:latin typeface="Garamond" panose="02020404030301010803" pitchFamily="18" charset="0"/>
              </a:rPr>
              <a:t>nutná obrana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600" dirty="0">
                <a:latin typeface="Garamond" panose="02020404030301010803" pitchFamily="18" charset="0"/>
              </a:rPr>
              <a:t> svolení poškozeného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600" dirty="0">
                <a:latin typeface="Garamond" panose="02020404030301010803" pitchFamily="18" charset="0"/>
              </a:rPr>
              <a:t> přípustné riziko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600" dirty="0">
                <a:latin typeface="Garamond" panose="02020404030301010803" pitchFamily="18" charset="0"/>
              </a:rPr>
              <a:t> oprávněné použití zbraně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3C1268-318A-4576-B500-BCC5982C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E55CA1-96AC-4027-9BD9-3F23A553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75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F34D4-6233-4228-AC91-FF1C9C5F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3600" dirty="0">
                <a:latin typeface="Garamond" panose="02020404030301010803" pitchFamily="18" charset="0"/>
              </a:rPr>
              <a:t>SPRÁVNÍ TRESTY</a:t>
            </a:r>
            <a:endParaRPr lang="cs-CZ" sz="3600" b="1" dirty="0">
              <a:latin typeface="Garamond" panose="02020404030301010803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FFD41E-BFE8-4727-81DF-24B74EF3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900" dirty="0">
                <a:latin typeface="Garamond" panose="02020404030301010803" pitchFamily="18" charset="0"/>
              </a:rPr>
              <a:t> napomenutí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900" dirty="0">
                <a:latin typeface="Garamond" panose="02020404030301010803" pitchFamily="18" charset="0"/>
              </a:rPr>
              <a:t> pokuta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900" dirty="0">
                <a:latin typeface="Garamond" panose="02020404030301010803" pitchFamily="18" charset="0"/>
              </a:rPr>
              <a:t> zákaz činnosti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900" dirty="0">
                <a:latin typeface="Garamond" panose="02020404030301010803" pitchFamily="18" charset="0"/>
              </a:rPr>
              <a:t> propadnutí věci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900" dirty="0">
                <a:latin typeface="Garamond" panose="02020404030301010803" pitchFamily="18" charset="0"/>
              </a:rPr>
              <a:t> propadnutí náhradní hodnoty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900" dirty="0">
                <a:latin typeface="Garamond" panose="02020404030301010803" pitchFamily="18" charset="0"/>
              </a:rPr>
              <a:t> zveřejnění rozhodnutí o přestupku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3C1268-318A-4576-B500-BCC5982C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E55CA1-96AC-4027-9BD9-3F23A553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733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F34D4-6233-4228-AC91-FF1C9C5F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3600" dirty="0">
                <a:latin typeface="Garamond" panose="02020404030301010803" pitchFamily="18" charset="0"/>
              </a:rPr>
              <a:t>ŘÍZENÍ O PŘESTUPCÍCH</a:t>
            </a:r>
            <a:endParaRPr lang="cs-CZ" sz="3600" b="1" dirty="0">
              <a:latin typeface="Garamond" panose="02020404030301010803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FFD41E-BFE8-4727-81DF-24B74EF3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600" dirty="0">
                <a:latin typeface="Garamond" panose="02020404030301010803" pitchFamily="18" charset="0"/>
              </a:rPr>
              <a:t> správní orgán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600" dirty="0">
                <a:latin typeface="Garamond" panose="02020404030301010803" pitchFamily="18" charset="0"/>
              </a:rPr>
              <a:t> účastníci řízení</a:t>
            </a:r>
          </a:p>
          <a:p>
            <a:pPr lvl="1" algn="just">
              <a:lnSpc>
                <a:spcPct val="100000"/>
              </a:lnSpc>
            </a:pPr>
            <a:r>
              <a:rPr lang="pl-PL" sz="3600" dirty="0">
                <a:latin typeface="Garamond" panose="02020404030301010803" pitchFamily="18" charset="0"/>
              </a:rPr>
              <a:t> obviněný</a:t>
            </a:r>
          </a:p>
          <a:p>
            <a:pPr lvl="1" algn="just">
              <a:lnSpc>
                <a:spcPct val="100000"/>
              </a:lnSpc>
            </a:pPr>
            <a:r>
              <a:rPr lang="pl-PL" sz="3600" dirty="0">
                <a:latin typeface="Garamond" panose="02020404030301010803" pitchFamily="18" charset="0"/>
              </a:rPr>
              <a:t> poškozený – v části řízení...</a:t>
            </a:r>
          </a:p>
          <a:p>
            <a:pPr lvl="1" algn="just">
              <a:lnSpc>
                <a:spcPct val="100000"/>
              </a:lnSpc>
            </a:pPr>
            <a:r>
              <a:rPr lang="pl-PL" sz="3600" dirty="0">
                <a:latin typeface="Garamond" panose="02020404030301010803" pitchFamily="18" charset="0"/>
              </a:rPr>
              <a:t> vlastník věci – v části řízení...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39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3C1268-318A-4576-B500-BCC5982C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E55CA1-96AC-4027-9BD9-3F23A553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127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F34D4-6233-4228-AC91-FF1C9C5F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3600" dirty="0">
                <a:latin typeface="Garamond" panose="02020404030301010803" pitchFamily="18" charset="0"/>
              </a:rPr>
              <a:t>ŘÍZENÍ O PŘESTUPCÍCH</a:t>
            </a:r>
            <a:endParaRPr lang="cs-CZ" sz="3600" b="1" dirty="0">
              <a:latin typeface="Garamond" panose="02020404030301010803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FFD41E-BFE8-4727-81DF-24B74EF3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600" dirty="0">
                <a:latin typeface="Garamond" panose="02020404030301010803" pitchFamily="18" charset="0"/>
              </a:rPr>
              <a:t> zahájení řízení</a:t>
            </a:r>
          </a:p>
          <a:p>
            <a:pPr lvl="1">
              <a:lnSpc>
                <a:spcPct val="100000"/>
              </a:lnSpc>
            </a:pPr>
            <a:r>
              <a:rPr lang="pl-PL" sz="3600" dirty="0">
                <a:latin typeface="Garamond" panose="02020404030301010803" pitchFamily="18" charset="0"/>
              </a:rPr>
              <a:t> příslušný správní orgán z moci úřední </a:t>
            </a:r>
          </a:p>
          <a:p>
            <a:pPr lvl="1">
              <a:lnSpc>
                <a:spcPct val="100000"/>
              </a:lnSpc>
            </a:pPr>
            <a:r>
              <a:rPr lang="pl-PL" sz="3600" dirty="0">
                <a:latin typeface="Garamond" panose="02020404030301010803" pitchFamily="18" charset="0"/>
              </a:rPr>
              <a:t> doručením oznámení o zahájení řízení podezřelému z přestupku nebo ústním vyhlášením takového oznámení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39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3C1268-318A-4576-B500-BCC5982C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E55CA1-96AC-4027-9BD9-3F23A553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329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ED5F0-F4B0-4AAB-A70B-47316961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ŘÍZENÍ O PŘESTUPCÍCH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40E0E-F0BE-40E7-BEF5-7C4D32DB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600" dirty="0">
                <a:latin typeface="Garamond" panose="02020404030301010803" pitchFamily="18" charset="0"/>
              </a:rPr>
              <a:t>skončení řízení před správním orgánem</a:t>
            </a:r>
          </a:p>
          <a:p>
            <a:pPr lvl="1">
              <a:lnSpc>
                <a:spcPct val="100000"/>
              </a:lnSpc>
            </a:pPr>
            <a:r>
              <a:rPr lang="pl-PL" sz="3600" dirty="0">
                <a:latin typeface="Garamond" panose="02020404030301010803" pitchFamily="18" charset="0"/>
              </a:rPr>
              <a:t>předání věci</a:t>
            </a:r>
          </a:p>
          <a:p>
            <a:pPr lvl="1">
              <a:lnSpc>
                <a:spcPct val="100000"/>
              </a:lnSpc>
            </a:pPr>
            <a:r>
              <a:rPr lang="pl-PL" sz="3600" dirty="0">
                <a:latin typeface="Garamond" panose="02020404030301010803" pitchFamily="18" charset="0"/>
              </a:rPr>
              <a:t>rozhodnutí, kterým se obviněný uznává vinným</a:t>
            </a:r>
          </a:p>
          <a:p>
            <a:pPr lvl="1">
              <a:lnSpc>
                <a:spcPct val="100000"/>
              </a:lnSpc>
            </a:pPr>
            <a:r>
              <a:rPr lang="pl-PL" sz="3600" dirty="0">
                <a:latin typeface="Garamond" panose="02020404030301010803" pitchFamily="18" charset="0"/>
              </a:rPr>
              <a:t>rozhodnutí o schválení dohody o narovnání</a:t>
            </a:r>
          </a:p>
          <a:p>
            <a:pPr lvl="1">
              <a:lnSpc>
                <a:spcPct val="100000"/>
              </a:lnSpc>
            </a:pPr>
            <a:r>
              <a:rPr lang="pl-PL" sz="3600" dirty="0">
                <a:latin typeface="Garamond" panose="02020404030301010803" pitchFamily="18" charset="0"/>
              </a:rPr>
              <a:t>zastavení řízení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2CCC12-1CB3-4DCA-BA09-69795909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E215C0-70EA-48E2-BC78-2DB54897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92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E6DA0-6677-4E41-A117-7CC7ACCE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§ 1 SpŘ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34FB8-3A3C-4399-BE09-A4C6771E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latin typeface="Garamond" panose="02020404030301010803" pitchFamily="18" charset="0"/>
              </a:rPr>
              <a:t>(1) Tento zákon upravuje postup orgánů moci výkonné, orgánů územních samosprávných celků a jiných orgánů, právnických a fyzických osob, pokud vykonávají působnost v oblasti veřejné správy (dále jen „správní orgán“).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latin typeface="Garamond" panose="02020404030301010803" pitchFamily="18" charset="0"/>
              </a:rPr>
              <a:t>(2) Tento zákon nebo jeho jednotlivá ustanovení se použijí, nestanoví-li zvláštní zákon jiný postup.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600" dirty="0">
                <a:latin typeface="Garamond" panose="02020404030301010803" pitchFamily="18" charset="0"/>
              </a:rPr>
              <a:t>(3) Tento zákon se nevztahuje na právní jednání prováděná správními orgány a na vztahy mezi orgány téhož územního samosprávného celku při výkonu samostatné působnosti.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D20F2A-8423-4324-ADD8-AE3BCF3E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29B6E2-8414-4E9B-B372-5B7F4AE3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804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ED5F0-F4B0-4AAB-A70B-47316961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ŘÍZENÍ O PŘESTUPCÍCH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40E0E-F0BE-40E7-BEF5-7C4D32DB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600" dirty="0">
                <a:latin typeface="Garamond" panose="02020404030301010803" pitchFamily="18" charset="0"/>
              </a:rPr>
              <a:t> vydání příkazu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600" dirty="0">
                <a:latin typeface="Garamond" panose="02020404030301010803" pitchFamily="18" charset="0"/>
              </a:rPr>
              <a:t> vydání příkazu na místě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2CCC12-1CB3-4DCA-BA09-69795909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E215C0-70EA-48E2-BC78-2DB54897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524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9FDCC-8C07-4AF4-8037-07F8341F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768979" y="1939895"/>
            <a:ext cx="8815699" cy="786214"/>
          </a:xfrm>
        </p:spPr>
        <p:txBody>
          <a:bodyPr/>
          <a:lstStyle/>
          <a:p>
            <a:pPr algn="ctr"/>
            <a:r>
              <a:rPr lang="cs-CZ" sz="3600" dirty="0"/>
              <a:t>DĚKUJI ZA POZORNOST!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3B27C-2BB8-447B-B401-9F13DF6D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2879"/>
            <a:ext cx="10515600" cy="1713679"/>
          </a:xfrm>
        </p:spPr>
        <p:txBody>
          <a:bodyPr>
            <a:normAutofit/>
          </a:bodyPr>
          <a:lstStyle/>
          <a:p>
            <a:r>
              <a:rPr lang="cs-CZ" dirty="0"/>
              <a:t>z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DEE403-F2D7-40C3-A29B-083E7525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E3A825-0BF0-490D-B45D-971C2CF3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4D401-596C-43F8-A078-6050D4F8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133"/>
            <a:ext cx="10515600" cy="1253808"/>
          </a:xfrm>
        </p:spPr>
        <p:txBody>
          <a:bodyPr/>
          <a:lstStyle/>
          <a:p>
            <a:pPr algn="ctr"/>
            <a:r>
              <a:rPr lang="cs-CZ" sz="2800" b="1" dirty="0">
                <a:latin typeface="Garamond" panose="02020404030301010803" pitchFamily="18" charset="0"/>
              </a:rPr>
              <a:t>ZÁKLADNÍ ZÁSADY ČINNOSTI SPRÁVNÍCH ORGÁNŮ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10FB22-A6DA-4E98-A686-1ECBB9675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46480"/>
            <a:ext cx="5181600" cy="51304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zásada zákonnosti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zákaz zneužívání pravomoci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zásada ochrany práv osob nabytých v dobré víře a jejich oprávněných zájmů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zásada proporcionality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zásada předvídatelnosti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zásada zjištění stavu věci, o němž nejsou důvodné pochybnosti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069D55-13A5-47E3-A9E8-BAF4F758B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46480"/>
            <a:ext cx="5181600" cy="51304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veřejná správa jako služba veřejnosti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zásada přednosti smírného odstranění rozporů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zásada procesní rovnosti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zásada rychlosti a hospodárnosti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Garamond" panose="02020404030301010803" pitchFamily="18" charset="0"/>
              </a:rPr>
              <a:t>zásada vzájemné spolupráce správních orgánů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DED402-1962-42B5-B14C-D4B5BDBA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6AEDAC-14CF-4678-A3E9-C1395CA3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87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76A88-7826-41E8-B0FF-88D0BA4C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latin typeface="Garamond" panose="02020404030301010803" pitchFamily="18" charset="0"/>
              </a:rPr>
              <a:t>SUBJEKTY SPRÁVNÍHO ŘÍZENÍ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7235F-2992-463C-8706-F922FBCA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dirty="0">
                <a:latin typeface="Garamond" panose="02020404030301010803" pitchFamily="18" charset="0"/>
              </a:rPr>
              <a:t>základní subjekty:</a:t>
            </a:r>
          </a:p>
          <a:p>
            <a:pPr marL="947737" indent="-457200" algn="just">
              <a:lnSpc>
                <a:spcPct val="100000"/>
              </a:lnSpc>
            </a:pPr>
            <a:r>
              <a:rPr lang="cs-CZ" sz="3600" dirty="0">
                <a:latin typeface="Garamond" panose="02020404030301010803" pitchFamily="18" charset="0"/>
              </a:rPr>
              <a:t>správní orgány</a:t>
            </a:r>
          </a:p>
          <a:p>
            <a:pPr marL="947737" indent="-457200" algn="just">
              <a:lnSpc>
                <a:spcPct val="100000"/>
              </a:lnSpc>
            </a:pPr>
            <a:r>
              <a:rPr lang="cs-CZ" sz="3600" dirty="0">
                <a:latin typeface="Garamond" panose="02020404030301010803" pitchFamily="18" charset="0"/>
              </a:rPr>
              <a:t>účastníci řízení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dirty="0">
                <a:latin typeface="Garamond" panose="02020404030301010803" pitchFamily="18" charset="0"/>
              </a:rPr>
              <a:t>další subjekty</a:t>
            </a:r>
          </a:p>
          <a:p>
            <a:pPr algn="just">
              <a:lnSpc>
                <a:spcPct val="10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>
                <a:latin typeface="Garamond" panose="02020404030301010803" pitchFamily="18" charset="0"/>
              </a:rPr>
              <a:t> vedle subjektů řízení vystupují v řízení i další osoby, které se označují 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dirty="0">
                <a:latin typeface="Garamond" panose="02020404030301010803" pitchFamily="18" charset="0"/>
              </a:rPr>
              <a:t>    jako tzv. osoby zúčastněné na řízení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D8CAB8-DFFC-4919-B648-1B432A99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02EC3A-BC24-44DE-AF22-9B9E0461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70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C6DE1-E72D-4205-8775-45D6CA06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Garamond" panose="02020404030301010803" pitchFamily="18" charset="0"/>
              </a:rPr>
              <a:t>SPRÁVNÍ ORGÁNY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12C9B-D3C8-4560-96E5-32F18FBD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401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i="1" dirty="0">
                <a:latin typeface="Garamond" panose="02020404030301010803" pitchFamily="18" charset="0"/>
              </a:rPr>
              <a:t>legislativní zkratka </a:t>
            </a:r>
            <a:r>
              <a:rPr lang="cs-CZ" sz="3600" dirty="0">
                <a:latin typeface="Garamond" panose="02020404030301010803" pitchFamily="18" charset="0"/>
              </a:rPr>
              <a:t>pro orgány moci výkonné, orgány územních samosprávných celků a jiné orgány, právnické a fyzické osoby, pokud vykonávají působnost v oblasti veřejné správy ( § 1 odst. 1 SpŘ)</a:t>
            </a:r>
          </a:p>
          <a:p>
            <a:pPr marL="35401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dirty="0">
                <a:latin typeface="Garamond" panose="02020404030301010803" pitchFamily="18" charset="0"/>
              </a:rPr>
              <a:t>příslušnost</a:t>
            </a:r>
          </a:p>
          <a:p>
            <a:pPr marL="35401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dirty="0">
                <a:latin typeface="Garamond" panose="02020404030301010803" pitchFamily="18" charset="0"/>
              </a:rPr>
              <a:t>oprávněná úřední osoba</a:t>
            </a:r>
          </a:p>
          <a:p>
            <a:pPr marL="35401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dirty="0">
                <a:latin typeface="Garamond" panose="02020404030301010803" pitchFamily="18" charset="0"/>
              </a:rPr>
              <a:t>vyloučení z projednávání a rozhodování věci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D7BA6C-8E09-4FBF-9584-8B0E9687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189F0D-EE2A-40AF-87B6-515C2A8F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95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96021-0529-415D-8B74-9F7F0B26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latin typeface="Garamond" panose="02020404030301010803" pitchFamily="18" charset="0"/>
              </a:rPr>
              <a:t>ÚČASTNÍCI ŘÍZENÍ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8EB4D8-644D-4A36-88EC-F2337253C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300" dirty="0">
                <a:latin typeface="Garamond" panose="02020404030301010803" pitchFamily="18" charset="0"/>
              </a:rPr>
              <a:t>z obecné úpravy vyplývají tři skupiny osob jakožto účastníků řízení (§ 27 SpŘ):</a:t>
            </a:r>
          </a:p>
          <a:p>
            <a:pPr marL="35401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ti, o jejichž právech nebo povinnostech má být v řízení rozhodnuto</a:t>
            </a:r>
          </a:p>
          <a:p>
            <a:pPr marL="35401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ti, kteří mohou být rozhodnutím, jehož vydání je účelem řízení, přímo dotčeni ve svém právním postavení</a:t>
            </a:r>
          </a:p>
          <a:p>
            <a:pPr marL="354013" indent="-35401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ti, kterým postavení účastníka řízení přiznává zvláštní zákon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1A8798-568E-43F6-8342-E6AC1987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F3249E-630D-4A6B-99D3-FC19BFC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28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3D8EE-9551-454F-9BFE-117DBCD4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>
                <a:latin typeface="Garamond" panose="02020404030301010803" pitchFamily="18" charset="0"/>
              </a:rPr>
              <a:t>ÚČASTNÍCI ŘÍZENÍ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87E32-3E6A-4F1D-8D0A-8B9FAAC9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způsobilost být účastníkem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procesní způsobilost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Garamond" panose="02020404030301010803" pitchFamily="18" charset="0"/>
              </a:rPr>
              <a:t>účastníci mohou jednat ve správním řízení buď osobně, nebo prostřednictvím svého zástupce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B91062-E2E2-4628-93DF-8362A12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EB785C-A1E5-4B47-9384-9BF89EC7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912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651</TotalTime>
  <Words>1689</Words>
  <Application>Microsoft Office PowerPoint</Application>
  <PresentationFormat>Širokoúhlá obrazovka</PresentationFormat>
  <Paragraphs>232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Garamond</vt:lpstr>
      <vt:lpstr>Gill Sans MT</vt:lpstr>
      <vt:lpstr>Wingdings</vt:lpstr>
      <vt:lpstr>Motiv Office</vt:lpstr>
      <vt:lpstr>SPRÁVNÍ PRÁVO 2</vt:lpstr>
      <vt:lpstr>SPRÁVNÍ ŘÍZENÍ</vt:lpstr>
      <vt:lpstr>Prezentace aplikace PowerPoint</vt:lpstr>
      <vt:lpstr>§ 1 SpŘ</vt:lpstr>
      <vt:lpstr>ZÁKLADNÍ ZÁSADY ČINNOSTI SPRÁVNÍCH ORGÁNŮ</vt:lpstr>
      <vt:lpstr>SUBJEKTY SPRÁVNÍHO ŘÍZENÍ</vt:lpstr>
      <vt:lpstr>SPRÁVNÍ ORGÁNY</vt:lpstr>
      <vt:lpstr>ÚČASTNÍCI ŘÍZENÍ</vt:lpstr>
      <vt:lpstr>ÚČASTNÍCI ŘÍZENÍ</vt:lpstr>
      <vt:lpstr>ZAHÁJENÍ ŘÍZENÍ</vt:lpstr>
      <vt:lpstr>Prezentace aplikace PowerPoint</vt:lpstr>
      <vt:lpstr>PODMÍNKY ŘÍZENÍ</vt:lpstr>
      <vt:lpstr>KOMUNIKACE MEZI SPRÁVNÍM ORGÁNEM, ÚČASTNÍKY ŘÍZENÍ A DALŠÍMI OSOBAMI</vt:lpstr>
      <vt:lpstr>DORUČOVÁNÍ</vt:lpstr>
      <vt:lpstr>LHŮTY A POČÍTÁNÍ ČASU</vt:lpstr>
      <vt:lpstr>LHŮTY PRO VYDÁNÍ ROZHODNUTÍ</vt:lpstr>
      <vt:lpstr>OCHRANA PROTI NEČINNOSTI</vt:lpstr>
      <vt:lpstr>ROZHODNUTÍ</vt:lpstr>
      <vt:lpstr>další formy rozhodnutí podle SpŘ</vt:lpstr>
      <vt:lpstr>OPRAVNÉ A DOZORČÍ PROSTŘEDKY VE SPRÁVNÍM ŘÍZENÍ</vt:lpstr>
      <vt:lpstr>OPRAVNÉ A DOZORČÍ PROSTŘEDKY VE SPRÁVNÍM ŘÍZENÍ</vt:lpstr>
      <vt:lpstr>ODVOLÁNÍ</vt:lpstr>
      <vt:lpstr>ROZKLAD</vt:lpstr>
      <vt:lpstr>ODPOR</vt:lpstr>
      <vt:lpstr>OBNOVA ŘÍZENÍ</vt:lpstr>
      <vt:lpstr>PŘEZKUMNÉ ŘÍZENÍ</vt:lpstr>
      <vt:lpstr>NAVRÁCENÍ V PŘEDEŠLÝ STAV</vt:lpstr>
      <vt:lpstr>SPRÁVNÍ SOUDNICTVÍ</vt:lpstr>
      <vt:lpstr>TRESTNÍ PRÁVO SPRÁVNÍ</vt:lpstr>
      <vt:lpstr>PŘESTUPKY A TRESTNÉ ČINY</vt:lpstr>
      <vt:lpstr>PŘESTUPKY</vt:lpstr>
      <vt:lpstr>POJEM PŘESTUPEK</vt:lpstr>
      <vt:lpstr>ODPOVĚDNOST ZA PŘESTUPEK</vt:lpstr>
      <vt:lpstr>ODPOVĚDNOST FYZICKÉ OSOBY</vt:lpstr>
      <vt:lpstr>OKOLNOSTI VYLUČUJÍCÍ PROTIPRÁVNOST</vt:lpstr>
      <vt:lpstr>SPRÁVNÍ TRESTY</vt:lpstr>
      <vt:lpstr>ŘÍZENÍ O PŘESTUPCÍCH</vt:lpstr>
      <vt:lpstr>ŘÍZENÍ O PŘESTUPCÍCH</vt:lpstr>
      <vt:lpstr>ŘÍZENÍ O PŘESTUPCÍCH</vt:lpstr>
      <vt:lpstr>ŘÍZENÍ O PŘESTUPCÍCH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SPRÁVNÍ PRÁVO 2</dc:title>
  <cp:lastModifiedBy>Jana Balounová</cp:lastModifiedBy>
  <cp:revision>2</cp:revision>
  <dcterms:created xsi:type="dcterms:W3CDTF">2020-11-04T14:47:01Z</dcterms:created>
  <dcterms:modified xsi:type="dcterms:W3CDTF">2022-11-29T16:00:17Z</dcterms:modified>
</cp:coreProperties>
</file>