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3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288" r:id="rId27"/>
    <p:sldId id="312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75C5B-42A8-48F9-AA91-D9C533DB1596}" type="datetimeFigureOut">
              <a:rPr lang="cs-CZ" smtClean="0"/>
              <a:pPr/>
              <a:t>12.04.2023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787B5-EC44-4E83-8E54-1916571C6DD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1"/>
          <p:nvPr userDrawn="1"/>
        </p:nvSpPr>
        <p:spPr>
          <a:xfrm>
            <a:off x="6096000" y="5848709"/>
            <a:ext cx="5924550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  <a:latin typeface="Gill Sans MT" panose="020B0502020104020203" pitchFamily="34" charset="-18"/>
              </a:rPr>
              <a:t>Univerzita Karlova, Právnická fakulta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nám. Curieových 901/7, 116 40 Praha 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B1AA515-C4F5-4F05-9AA0-02923517F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5229"/>
            <a:ext cx="9144000" cy="2387600"/>
          </a:xfrm>
        </p:spPr>
        <p:txBody>
          <a:bodyPr/>
          <a:lstStyle/>
          <a:p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r>
              <a:rPr lang="cs-CZ" sz="4400" dirty="0"/>
              <a:t>Občanské právo hmotné 2.</a:t>
            </a:r>
            <a:br>
              <a:rPr lang="cs-CZ" sz="4400" dirty="0"/>
            </a:br>
            <a:r>
              <a:rPr lang="cs-CZ" sz="4400" dirty="0"/>
              <a:t>Právo II (FTVS UK)</a:t>
            </a:r>
            <a:br>
              <a:rPr lang="cs-CZ" sz="4000" dirty="0"/>
            </a:br>
            <a:br>
              <a:rPr lang="cs-CZ" sz="4000" dirty="0"/>
            </a:br>
            <a:endParaRPr lang="cs-CZ" sz="2800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89D5057-A154-4798-978D-6C9909FC8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Ondřej </a:t>
            </a:r>
            <a:r>
              <a:rPr lang="cs-CZ" dirty="0" err="1"/>
              <a:t>Frinta</a:t>
            </a:r>
            <a:endParaRPr lang="cs-CZ" dirty="0"/>
          </a:p>
          <a:p>
            <a:r>
              <a:rPr lang="cs-CZ" dirty="0"/>
              <a:t>Katedra občanského práva</a:t>
            </a:r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(31) Věcná 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3200" dirty="0"/>
              <a:t>Předmětem věcných práv je věc.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dirty="0"/>
              <a:t>„Lpí“ na věci (srov. např. pozemek zatížený služebností)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dirty="0"/>
              <a:t>OZ obsahuje taxativní výčet VP (= </a:t>
            </a:r>
            <a:r>
              <a:rPr lang="cs-CZ" sz="3200" i="1" dirty="0"/>
              <a:t>numerus clausus</a:t>
            </a:r>
            <a:r>
              <a:rPr lang="cs-CZ" sz="3200" dirty="0"/>
              <a:t>)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dirty="0"/>
              <a:t>Působí proti všem (= absolutní majetková práva)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dirty="0"/>
              <a:t>Věcná práva k věci cizí: vedle vlastníka je zde další subjekt, který má k věci (kterou nevlastní) jiné (než vlastnické) věcné právo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(32) Věc –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sz="3200" dirty="0"/>
              <a:t>Současný OZ stojí na tzv. </a:t>
            </a:r>
            <a:r>
              <a:rPr lang="cs-CZ" sz="3200" b="1" dirty="0"/>
              <a:t>širokém pojetí</a:t>
            </a:r>
            <a:r>
              <a:rPr lang="cs-CZ" sz="3200" dirty="0"/>
              <a:t> věci:</a:t>
            </a:r>
          </a:p>
          <a:p>
            <a:pPr lvl="1" algn="just"/>
            <a:r>
              <a:rPr lang="cs-CZ" dirty="0"/>
              <a:t>tj. věci jsou jak hmotné, tak i nehmotné (např. práva)</a:t>
            </a:r>
          </a:p>
          <a:p>
            <a:pPr lvl="1" algn="just"/>
            <a:r>
              <a:rPr lang="cs-CZ" dirty="0"/>
              <a:t>X OZ 1964: věc chápal pouze jako hmotný předmět</a:t>
            </a:r>
          </a:p>
          <a:p>
            <a:pPr algn="just"/>
            <a:r>
              <a:rPr lang="cs-CZ" sz="3200" b="1" dirty="0"/>
              <a:t>§ 493: Lidské tělo</a:t>
            </a:r>
            <a:r>
              <a:rPr lang="cs-CZ" sz="3200" dirty="0"/>
              <a:t> ani jeho části, třebaže byly od těla odděleny, nejsou věcí.</a:t>
            </a:r>
          </a:p>
          <a:p>
            <a:pPr algn="just"/>
            <a:r>
              <a:rPr lang="cs-CZ" sz="3200" b="1" dirty="0"/>
              <a:t>§ 494: Živé zvíře</a:t>
            </a:r>
            <a:r>
              <a:rPr lang="cs-CZ" sz="3200" dirty="0"/>
              <a:t> má zvláštní význam a hodnotu již jako smysly nadaný živý tvor. Živé zvíře není věcí a ustanovení o věcech se na živé zvíře použijí obdobně jen v rozsahu, ve kterém to neodporuje jeho povaze.</a:t>
            </a:r>
          </a:p>
          <a:p>
            <a:pPr algn="just"/>
            <a:r>
              <a:rPr lang="cs-CZ" sz="3200" b="1" dirty="0"/>
              <a:t>§ 497: </a:t>
            </a:r>
            <a:r>
              <a:rPr lang="cs-CZ" sz="3200" dirty="0"/>
              <a:t>Na </a:t>
            </a:r>
            <a:r>
              <a:rPr lang="cs-CZ" sz="3200" b="1" dirty="0"/>
              <a:t>ovladatelné přírodní síly</a:t>
            </a:r>
            <a:r>
              <a:rPr lang="cs-CZ" sz="3200" dirty="0"/>
              <a:t>, se kterými se obchoduje, se použijí přiměřeně ustanovení o věcech hmotných.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(33) Věci – dělení (§ 496 a </a:t>
            </a:r>
            <a:r>
              <a:rPr lang="cs-CZ" sz="4000" dirty="0" err="1">
                <a:solidFill>
                  <a:srgbClr val="CC506F"/>
                </a:solidFill>
              </a:rPr>
              <a:t>násl</a:t>
            </a:r>
            <a:r>
              <a:rPr lang="cs-CZ" sz="4000" dirty="0">
                <a:solidFill>
                  <a:srgbClr val="CC506F"/>
                </a:solidFill>
              </a:rPr>
              <a:t>.)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sz="3200" dirty="0"/>
              <a:t>Hmotné </a:t>
            </a:r>
            <a:r>
              <a:rPr lang="cs-CZ" sz="3200" b="1" dirty="0">
                <a:solidFill>
                  <a:srgbClr val="FF0000"/>
                </a:solidFill>
              </a:rPr>
              <a:t>X</a:t>
            </a:r>
            <a:r>
              <a:rPr lang="cs-CZ" sz="3200" dirty="0"/>
              <a:t> nehmotné (např. lopata X právo)</a:t>
            </a:r>
          </a:p>
          <a:p>
            <a:pPr algn="just"/>
            <a:r>
              <a:rPr lang="cs-CZ" sz="3200" dirty="0"/>
              <a:t>Nemovité </a:t>
            </a:r>
            <a:r>
              <a:rPr lang="cs-CZ" sz="3200" b="1" dirty="0">
                <a:solidFill>
                  <a:srgbClr val="FF0000"/>
                </a:solidFill>
              </a:rPr>
              <a:t>X</a:t>
            </a:r>
            <a:r>
              <a:rPr lang="cs-CZ" sz="3200" dirty="0"/>
              <a:t> movité (např. pozemek X počítač)</a:t>
            </a:r>
          </a:p>
          <a:p>
            <a:pPr algn="just"/>
            <a:r>
              <a:rPr lang="cs-CZ" sz="3200" dirty="0"/>
              <a:t>Zastupitelné </a:t>
            </a:r>
            <a:r>
              <a:rPr lang="cs-CZ" sz="3200" b="1" dirty="0">
                <a:solidFill>
                  <a:srgbClr val="FF0000"/>
                </a:solidFill>
              </a:rPr>
              <a:t>X</a:t>
            </a:r>
            <a:r>
              <a:rPr lang="cs-CZ" sz="3200" dirty="0"/>
              <a:t> nezastupitelné (např. houska X prstýnek po babičce)</a:t>
            </a:r>
          </a:p>
          <a:p>
            <a:pPr algn="just"/>
            <a:r>
              <a:rPr lang="cs-CZ" sz="3200" dirty="0"/>
              <a:t>Zuživatelné </a:t>
            </a:r>
            <a:r>
              <a:rPr lang="cs-CZ" sz="3200" b="1" dirty="0">
                <a:solidFill>
                  <a:srgbClr val="FF0000"/>
                </a:solidFill>
              </a:rPr>
              <a:t>X</a:t>
            </a:r>
            <a:r>
              <a:rPr lang="cs-CZ" sz="3200" dirty="0"/>
              <a:t> nezuživatelné (např. houska X lopata)</a:t>
            </a:r>
          </a:p>
          <a:p>
            <a:pPr algn="just"/>
            <a:r>
              <a:rPr lang="cs-CZ" sz="3200" dirty="0"/>
              <a:t>Věc hromadná </a:t>
            </a:r>
          </a:p>
          <a:p>
            <a:pPr lvl="1" algn="just"/>
            <a:r>
              <a:rPr lang="cs-CZ" dirty="0"/>
              <a:t>Soubor jednotlivých věcí náležejících téže osobě, považovaný za jeden předmět a jako takový nesoucí společné označení, pokládá se za celek a tvoří hromadnou věc.</a:t>
            </a:r>
          </a:p>
          <a:p>
            <a:pPr lvl="1" algn="just"/>
            <a:r>
              <a:rPr lang="cs-CZ" dirty="0"/>
              <a:t>(např. sbírka poštovních známek)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CC506F"/>
                </a:solidFill>
              </a:rPr>
              <a:t>(34) Věci – příslušenství a součást věci (§ 505 a </a:t>
            </a:r>
            <a:r>
              <a:rPr lang="cs-CZ" sz="3600" dirty="0" err="1">
                <a:solidFill>
                  <a:srgbClr val="CC506F"/>
                </a:solidFill>
              </a:rPr>
              <a:t>násl</a:t>
            </a:r>
            <a:r>
              <a:rPr lang="cs-CZ" sz="3600" dirty="0">
                <a:solidFill>
                  <a:srgbClr val="CC506F"/>
                </a:solidFill>
              </a:rPr>
              <a:t>.)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sz="3200" b="1" dirty="0"/>
              <a:t>§ 505: Součást věci</a:t>
            </a:r>
            <a:r>
              <a:rPr lang="cs-CZ" sz="3200" dirty="0"/>
              <a:t> je vše, co k ní podle její povahy náleží a co nemůže být od věci odděleno, aniž se tím věc znehodnotí.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b="1" dirty="0"/>
              <a:t>§ 510 (1):</a:t>
            </a:r>
            <a:r>
              <a:rPr lang="cs-CZ" sz="3200" dirty="0"/>
              <a:t> </a:t>
            </a:r>
            <a:r>
              <a:rPr lang="cs-CZ" sz="3200" b="1" dirty="0"/>
              <a:t>Příslušenství věci</a:t>
            </a:r>
            <a:r>
              <a:rPr lang="cs-CZ" sz="3200" dirty="0"/>
              <a:t> je vedlejší věc vlastníka u věci hlavní, je-li účelem vedlejší věci, aby se jí trvale užívalo společně s hlavní věcí v rámci jejich hospodářského určení. Byla-li vedlejší věc od hlavní věci přechodně odloučena, nepřestává být příslušenstvím.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dirty="0"/>
              <a:t>Příslušenství = pertinence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CC506F"/>
                </a:solidFill>
              </a:rPr>
              <a:t>(35) Věci – stavby a byty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6723" y="989652"/>
            <a:ext cx="7012858" cy="573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CC506F"/>
                </a:solidFill>
              </a:rPr>
              <a:t>(36) Spoluvlastnictví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sz="3200" b="1" dirty="0"/>
              <a:t>společenství =</a:t>
            </a:r>
            <a:r>
              <a:rPr lang="cs-CZ" sz="3200" dirty="0"/>
              <a:t> věc náleží více vlastníkům, na věci nejsou určeny podíly (např. věci v rámci SJM)</a:t>
            </a:r>
          </a:p>
          <a:p>
            <a:pPr algn="just"/>
            <a:endParaRPr lang="cs-CZ" sz="3200" b="1" dirty="0"/>
          </a:p>
          <a:p>
            <a:pPr algn="just"/>
            <a:r>
              <a:rPr lang="cs-CZ" sz="3200" b="1" dirty="0"/>
              <a:t>podílnictví</a:t>
            </a:r>
            <a:r>
              <a:rPr lang="cs-CZ" sz="3200" dirty="0"/>
              <a:t> = věc náleží více vlastníkům, podíly na věci jsou určeny</a:t>
            </a:r>
          </a:p>
          <a:p>
            <a:pPr algn="just"/>
            <a:endParaRPr lang="cs-CZ" sz="3200" b="1" dirty="0"/>
          </a:p>
          <a:p>
            <a:pPr algn="just"/>
            <a:r>
              <a:rPr lang="cs-CZ" sz="3200" b="1" dirty="0"/>
              <a:t>podíl ideální</a:t>
            </a:r>
            <a:r>
              <a:rPr lang="cs-CZ" sz="3200" dirty="0"/>
              <a:t> = není na věci vymezen (např. předek </a:t>
            </a:r>
            <a:r>
              <a:rPr lang="cs-CZ" sz="3200" dirty="0" err="1"/>
              <a:t>spoluvlastněného</a:t>
            </a:r>
            <a:r>
              <a:rPr lang="cs-CZ" sz="3200" dirty="0"/>
              <a:t> automobilu) </a:t>
            </a:r>
          </a:p>
          <a:p>
            <a:pPr lvl="1" algn="just"/>
            <a:r>
              <a:rPr lang="cs-CZ" dirty="0"/>
              <a:t>spoluvlastnictví dle § 1115 a </a:t>
            </a:r>
            <a:r>
              <a:rPr lang="cs-CZ" dirty="0" err="1"/>
              <a:t>násl</a:t>
            </a:r>
            <a:r>
              <a:rPr lang="cs-CZ" dirty="0"/>
              <a:t>.</a:t>
            </a:r>
          </a:p>
          <a:p>
            <a:pPr lvl="1" algn="just"/>
            <a:r>
              <a:rPr lang="cs-CZ" b="1" dirty="0">
                <a:solidFill>
                  <a:srgbClr val="FF0000"/>
                </a:solidFill>
              </a:rPr>
              <a:t>X</a:t>
            </a:r>
            <a:r>
              <a:rPr lang="cs-CZ" dirty="0"/>
              <a:t> podíl reálný = přesně vymezená část věci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CC506F"/>
                </a:solidFill>
              </a:rPr>
              <a:t>(37) Dědění -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sz="3200" b="1" dirty="0"/>
              <a:t>Dědění</a:t>
            </a:r>
            <a:r>
              <a:rPr lang="cs-CZ" sz="3200" dirty="0"/>
              <a:t> = univerzální nástupnictví (sukcese)</a:t>
            </a:r>
          </a:p>
          <a:p>
            <a:pPr lvl="1" algn="just"/>
            <a:r>
              <a:rPr lang="cs-CZ" b="1" dirty="0">
                <a:solidFill>
                  <a:srgbClr val="FF0000"/>
                </a:solidFill>
              </a:rPr>
              <a:t>(!!! včetně dluhů !!!)</a:t>
            </a:r>
          </a:p>
          <a:p>
            <a:pPr algn="just"/>
            <a:r>
              <a:rPr lang="cs-CZ" sz="3200" b="1" dirty="0">
                <a:solidFill>
                  <a:srgbClr val="FF0000"/>
                </a:solidFill>
              </a:rPr>
              <a:t>X</a:t>
            </a:r>
          </a:p>
          <a:p>
            <a:pPr algn="just"/>
            <a:r>
              <a:rPr lang="cs-CZ" sz="3200" b="1" dirty="0"/>
              <a:t>Singulární sukcese</a:t>
            </a:r>
            <a:r>
              <a:rPr lang="cs-CZ" sz="3200" dirty="0"/>
              <a:t> = zvláštní nástupnictví</a:t>
            </a:r>
          </a:p>
          <a:p>
            <a:pPr algn="just"/>
            <a:endParaRPr lang="cs-CZ" dirty="0"/>
          </a:p>
          <a:p>
            <a:pPr algn="just"/>
            <a:r>
              <a:rPr lang="cs-CZ" b="1" dirty="0"/>
              <a:t>Dědický titul</a:t>
            </a:r>
            <a:r>
              <a:rPr lang="cs-CZ" dirty="0"/>
              <a:t> = právní důvod, proč se dědí (proč dochází k nástupnictví)</a:t>
            </a: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X</a:t>
            </a:r>
          </a:p>
          <a:p>
            <a:pPr algn="just"/>
            <a:r>
              <a:rPr lang="cs-CZ" b="1" dirty="0"/>
              <a:t>Pořízení pro případ smrti (</a:t>
            </a:r>
            <a:r>
              <a:rPr lang="cs-CZ" b="1" dirty="0" err="1"/>
              <a:t>mortis</a:t>
            </a:r>
            <a:r>
              <a:rPr lang="cs-CZ" b="1" dirty="0"/>
              <a:t> causa)</a:t>
            </a:r>
            <a:r>
              <a:rPr lang="cs-CZ" dirty="0"/>
              <a:t> = právní jednání, kterým zůstavitel disponuje svým majetkem pro případ smrti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CC506F"/>
                </a:solidFill>
              </a:rPr>
              <a:t>(38) Dědění – dědické tituly (vs. dovětek a odkaz)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Závěť</a:t>
            </a:r>
            <a:r>
              <a:rPr lang="cs-CZ" dirty="0"/>
              <a:t> je odvolatelný projev vůle, kterým zůstavitel pro případ své smrti osobně zůstavuje jedné či více osobám alespoň podíl na pozůstalosti, případně i odkaz (§ 1494).</a:t>
            </a:r>
          </a:p>
          <a:p>
            <a:pPr algn="just"/>
            <a:endParaRPr lang="cs-CZ" dirty="0"/>
          </a:p>
          <a:p>
            <a:pPr algn="just"/>
            <a:r>
              <a:rPr lang="cs-CZ" b="1" dirty="0"/>
              <a:t>Dědickou smlouvou</a:t>
            </a:r>
            <a:r>
              <a:rPr lang="cs-CZ" dirty="0"/>
              <a:t> povolává zůstavitel druhou smluvní stranu nebo třetí osobu za dědice nebo odkazovníka a druhá strana to přijímá (§ 1582)</a:t>
            </a: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X</a:t>
            </a:r>
          </a:p>
          <a:p>
            <a:pPr algn="just"/>
            <a:r>
              <a:rPr lang="cs-CZ" b="1" dirty="0"/>
              <a:t>Dovětkem</a:t>
            </a:r>
            <a:r>
              <a:rPr lang="cs-CZ" dirty="0"/>
              <a:t> může zůstavitel nařídit odkaz, stanovit odkazovníku nebo dědici podmínku, nebo doložit čas anebo uložit odkazovníku nebo dědici příkaz (§ 1498).</a:t>
            </a:r>
          </a:p>
          <a:p>
            <a:pPr algn="just"/>
            <a:r>
              <a:rPr lang="cs-CZ" b="1" dirty="0"/>
              <a:t>Odkaz</a:t>
            </a:r>
            <a:r>
              <a:rPr lang="cs-CZ" dirty="0"/>
              <a:t> přikazuje dědici, aby určitou věc z dědictví vydal třetí osobě.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CC506F"/>
                </a:solidFill>
              </a:rPr>
              <a:t>(39) Dědění – dědické </a:t>
            </a:r>
            <a:r>
              <a:rPr lang="cs-CZ" sz="3600">
                <a:solidFill>
                  <a:srgbClr val="CC506F"/>
                </a:solidFill>
              </a:rPr>
              <a:t>tituly – zákon</a:t>
            </a:r>
            <a:endParaRPr lang="cs-CZ" sz="3600" dirty="0">
              <a:solidFill>
                <a:srgbClr val="CC506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Nedědí-li se podle dědické smlouvy nebo závěti, dědí se ze zákona.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Dědění ze zákona probíhá podle 6 po sobě jdoucích dědických tříd.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Kdo dědí v dědických třídách:</a:t>
            </a:r>
          </a:p>
          <a:p>
            <a:pPr lvl="1" algn="just"/>
            <a:r>
              <a:rPr lang="cs-CZ" dirty="0"/>
              <a:t>příbuzní (potomci, rodiče, sourozenci, prarodiče, neteře/synovci, prarodiče rodičů, strýcové/tety, bratranci/sestřenice)</a:t>
            </a:r>
          </a:p>
          <a:p>
            <a:pPr lvl="1" algn="just"/>
            <a:r>
              <a:rPr lang="cs-CZ" dirty="0"/>
              <a:t>manžel (/registrovaný partner), </a:t>
            </a:r>
            <a:r>
              <a:rPr lang="cs-CZ" dirty="0" err="1"/>
              <a:t>spolužijící</a:t>
            </a:r>
            <a:r>
              <a:rPr lang="cs-CZ" dirty="0"/>
              <a:t> osoba (druh/družka)</a:t>
            </a:r>
          </a:p>
          <a:p>
            <a:pPr lvl="1" algn="just"/>
            <a:r>
              <a:rPr lang="cs-CZ" dirty="0"/>
              <a:t>pořadí osob a velikost jejich podílů srov. § 1635 a </a:t>
            </a:r>
            <a:r>
              <a:rPr lang="cs-CZ" dirty="0" err="1"/>
              <a:t>násl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Nedědí-li žádný dědic ani podle zákonné dědické posloupnosti, připadá dědictví státu a na stát se hledí, jako by byl zákonný dědic (</a:t>
            </a:r>
            <a:r>
              <a:rPr lang="cs-CZ" b="1" dirty="0"/>
              <a:t>= odúmrť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CC506F"/>
                </a:solidFill>
              </a:rPr>
              <a:t>(40) Relativní majetková 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/>
              <a:t>Obligace = závazek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Různé významy slova závazek: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(1) Závazek = </a:t>
            </a:r>
            <a:r>
              <a:rPr lang="cs-CZ" b="1" dirty="0"/>
              <a:t>právní poměr</a:t>
            </a:r>
            <a:r>
              <a:rPr lang="cs-CZ" dirty="0"/>
              <a:t> mezi věřitelem a dlužníkem</a:t>
            </a:r>
          </a:p>
          <a:p>
            <a:pPr lvl="1" algn="just"/>
            <a:r>
              <a:rPr lang="cs-CZ" dirty="0"/>
              <a:t>Mezi panem Vomáčkou a panem </a:t>
            </a:r>
            <a:r>
              <a:rPr lang="cs-CZ" dirty="0" err="1"/>
              <a:t>Vopršálkem</a:t>
            </a:r>
            <a:r>
              <a:rPr lang="cs-CZ" dirty="0"/>
              <a:t> vznikl na základě uzavřené smlouvy nový závazek.</a:t>
            </a:r>
          </a:p>
          <a:p>
            <a:pPr lvl="1" algn="just"/>
            <a:r>
              <a:rPr lang="cs-CZ" b="1" dirty="0">
                <a:solidFill>
                  <a:srgbClr val="00B050"/>
                </a:solidFill>
              </a:rPr>
              <a:t>správné použití, tj. vznikl mezi nimi právní poměr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(2) Závazek = </a:t>
            </a:r>
            <a:r>
              <a:rPr lang="cs-CZ" b="1" dirty="0"/>
              <a:t>dluh</a:t>
            </a:r>
            <a:r>
              <a:rPr lang="cs-CZ" dirty="0"/>
              <a:t>, tj. povinnost jedné strany vztahu V-D</a:t>
            </a:r>
          </a:p>
          <a:p>
            <a:pPr lvl="1" algn="just"/>
            <a:r>
              <a:rPr lang="cs-CZ" dirty="0"/>
              <a:t>Mám závazek (= povinnost, dluh = v rámci závazku) zaplatit panu </a:t>
            </a:r>
            <a:r>
              <a:rPr lang="cs-CZ" dirty="0" err="1"/>
              <a:t>Vopršálkovi</a:t>
            </a:r>
            <a:r>
              <a:rPr lang="cs-CZ" dirty="0"/>
              <a:t> kupní cenu.</a:t>
            </a:r>
          </a:p>
          <a:p>
            <a:pPr lvl="1" algn="just"/>
            <a:r>
              <a:rPr lang="cs-CZ" b="1" dirty="0">
                <a:solidFill>
                  <a:srgbClr val="FF0000"/>
                </a:solidFill>
              </a:rPr>
              <a:t>takto se v OZ nepoužívá, v právnické terminologii nesprávné, nepřesné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C506F"/>
                </a:solidFill>
              </a:rPr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/>
          </a:bodyPr>
          <a:lstStyle/>
          <a:p>
            <a:r>
              <a:rPr lang="cs-CZ" sz="3200" dirty="0"/>
              <a:t>1) Osoby (dokončení: manželství, právnické osoby, zastoupení)</a:t>
            </a:r>
          </a:p>
          <a:p>
            <a:endParaRPr lang="cs-CZ" sz="3200" dirty="0"/>
          </a:p>
          <a:p>
            <a:r>
              <a:rPr lang="cs-CZ" sz="3200" dirty="0"/>
              <a:t>2) Věci a věcná práva (vč. dědění)</a:t>
            </a:r>
          </a:p>
          <a:p>
            <a:endParaRPr lang="cs-CZ" sz="3200" dirty="0"/>
          </a:p>
          <a:p>
            <a:r>
              <a:rPr lang="cs-CZ" sz="3200" dirty="0"/>
              <a:t>3) Závazky (ze smluv, z deliktu a z bezdůvodného obohacení)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CC506F"/>
                </a:solidFill>
              </a:rPr>
              <a:t>(41) Základní náležitosti smlouvy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1) Kdo (označení stran)</a:t>
            </a:r>
          </a:p>
          <a:p>
            <a:pPr algn="just"/>
            <a:endParaRPr lang="cs-CZ" b="1" dirty="0">
              <a:solidFill>
                <a:srgbClr val="FF0000"/>
              </a:solidFill>
            </a:endParaRPr>
          </a:p>
          <a:p>
            <a:pPr algn="just"/>
            <a:r>
              <a:rPr lang="cs-CZ" b="1" dirty="0"/>
              <a:t>2) Předmět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3) Co (definování druhu smlouvy)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4) Ostatní a závěrečná ujednání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5) Datum, podpisy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CC506F"/>
                </a:solidFill>
              </a:rPr>
              <a:t>(42) Jednotlivé druhy závazků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Pojmenované (</a:t>
            </a:r>
            <a:r>
              <a:rPr lang="cs-CZ" b="1" dirty="0" err="1"/>
              <a:t>nominátní</a:t>
            </a:r>
            <a:r>
              <a:rPr lang="cs-CZ" b="1" dirty="0"/>
              <a:t>) =</a:t>
            </a:r>
            <a:r>
              <a:rPr lang="cs-CZ" dirty="0"/>
              <a:t> jsou výslovně upraveny v OZ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Nepojmenované (</a:t>
            </a:r>
            <a:r>
              <a:rPr lang="cs-CZ" b="1" dirty="0" err="1"/>
              <a:t>inominátní</a:t>
            </a:r>
            <a:r>
              <a:rPr lang="cs-CZ" b="1" dirty="0"/>
              <a:t>) =</a:t>
            </a:r>
            <a:r>
              <a:rPr lang="cs-CZ" dirty="0"/>
              <a:t> nejsou v OZ výslovně upraveny, ovšem (nepojmenovanou) smlouvou je lze v rámci smluvní volnosti rovněž založit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Darovací smlouva, kupní smlouva, atd. = označení právního jednání</a:t>
            </a: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X</a:t>
            </a:r>
          </a:p>
          <a:p>
            <a:pPr algn="just"/>
            <a:r>
              <a:rPr lang="cs-CZ" dirty="0"/>
              <a:t>Darování, koupě atd.= označení závazku (založeného příslušnou smlouvou)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CC506F"/>
                </a:solidFill>
              </a:rPr>
              <a:t>(43) Povinnost nahradit újmu –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Újma majetková</a:t>
            </a:r>
            <a:r>
              <a:rPr lang="cs-CZ" dirty="0"/>
              <a:t> = újma na jmění (tj. </a:t>
            </a:r>
            <a:r>
              <a:rPr lang="cs-CZ" b="1" dirty="0"/>
              <a:t>škoda</a:t>
            </a:r>
            <a:r>
              <a:rPr lang="cs-CZ" dirty="0"/>
              <a:t>)</a:t>
            </a:r>
          </a:p>
          <a:p>
            <a:pPr lvl="1" algn="just"/>
            <a:r>
              <a:rPr lang="cs-CZ" b="1" dirty="0"/>
              <a:t>Skutečná škoda</a:t>
            </a:r>
            <a:r>
              <a:rPr lang="cs-CZ" dirty="0"/>
              <a:t> = o co se majetek důsledkem škodné události zmenšil</a:t>
            </a:r>
          </a:p>
          <a:p>
            <a:pPr lvl="1" algn="just"/>
            <a:r>
              <a:rPr lang="cs-CZ" b="1" dirty="0"/>
              <a:t>Ušlý zisk</a:t>
            </a:r>
            <a:r>
              <a:rPr lang="cs-CZ" dirty="0"/>
              <a:t> = o co se majetek v důsledku škodné události nerozmnožil</a:t>
            </a:r>
          </a:p>
          <a:p>
            <a:pPr algn="just"/>
            <a:r>
              <a:rPr lang="cs-CZ" b="1" dirty="0"/>
              <a:t>Újma nemajetková</a:t>
            </a:r>
            <a:r>
              <a:rPr lang="cs-CZ" dirty="0"/>
              <a:t> = pro poškozeného neznamená přímou ztrátu na jmění (např. zásah do zdraví, důstojnosti, cti, soukromí osoby atd.).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Náhrada škody:</a:t>
            </a:r>
          </a:p>
          <a:p>
            <a:pPr lvl="1" algn="just"/>
            <a:r>
              <a:rPr lang="cs-CZ" dirty="0"/>
              <a:t>1) uvedením do předešlého stavu</a:t>
            </a:r>
          </a:p>
          <a:p>
            <a:pPr lvl="1" algn="just"/>
            <a:r>
              <a:rPr lang="cs-CZ" dirty="0"/>
              <a:t>2) v penězích (není-li možný postup ad 1 či žádá tak poškozený)</a:t>
            </a:r>
          </a:p>
          <a:p>
            <a:pPr algn="just"/>
            <a:r>
              <a:rPr lang="cs-CZ" b="1" dirty="0"/>
              <a:t>Náhrada nemajetkové újmy:</a:t>
            </a:r>
          </a:p>
          <a:p>
            <a:pPr lvl="1" algn="just"/>
            <a:r>
              <a:rPr lang="cs-CZ" dirty="0"/>
              <a:t>přiměřeným zadostiučiněním (např. omluva, nepostačuje-li, tak v penězích)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CC506F"/>
                </a:solidFill>
              </a:rPr>
              <a:t>(44) Povinnost nahradit škodu – obecné skutkové podstaty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§ 2909: </a:t>
            </a:r>
            <a:r>
              <a:rPr lang="cs-CZ" dirty="0"/>
              <a:t>Škůdce, který poškozenému způsobí škodu </a:t>
            </a:r>
            <a:r>
              <a:rPr lang="cs-CZ" b="1" dirty="0"/>
              <a:t>úmyslným porušením dobrých mravů</a:t>
            </a:r>
            <a:r>
              <a:rPr lang="cs-CZ" dirty="0"/>
              <a:t>, je povinen ji nahradit; (…).</a:t>
            </a:r>
          </a:p>
          <a:p>
            <a:pPr algn="just"/>
            <a:r>
              <a:rPr lang="cs-CZ" b="1" dirty="0"/>
              <a:t>§ 2910: </a:t>
            </a:r>
            <a:r>
              <a:rPr lang="cs-CZ" dirty="0"/>
              <a:t>Škůdce, který </a:t>
            </a:r>
            <a:r>
              <a:rPr lang="cs-CZ" b="1" dirty="0"/>
              <a:t>vlastním zaviněním</a:t>
            </a:r>
            <a:r>
              <a:rPr lang="cs-CZ" dirty="0"/>
              <a:t> poruší </a:t>
            </a:r>
            <a:r>
              <a:rPr lang="cs-CZ" b="1" dirty="0"/>
              <a:t>povinnost stanovenou zákonem</a:t>
            </a:r>
            <a:r>
              <a:rPr lang="cs-CZ" dirty="0"/>
              <a:t> a zasáhne tak do absolutního práva poškozeného, nahradí poškozenému, co tím způsobil. </a:t>
            </a:r>
          </a:p>
          <a:p>
            <a:pPr algn="just"/>
            <a:r>
              <a:rPr lang="cs-CZ" b="1" dirty="0"/>
              <a:t>§ 2913 (1):</a:t>
            </a:r>
            <a:r>
              <a:rPr lang="cs-CZ" dirty="0"/>
              <a:t> Poruší-li strana </a:t>
            </a:r>
            <a:r>
              <a:rPr lang="cs-CZ" b="1" dirty="0"/>
              <a:t>povinnost ze smlouvy</a:t>
            </a:r>
            <a:r>
              <a:rPr lang="cs-CZ" dirty="0"/>
              <a:t>, nahradí škodu z toho vzniklou druhé straně nebo i osobě, jejímuž zájmu mělo splnění ujednané povinnosti zjevně sloužit.</a:t>
            </a:r>
          </a:p>
          <a:p>
            <a:pPr algn="just"/>
            <a:r>
              <a:rPr lang="cs-CZ" b="1" dirty="0"/>
              <a:t>§ 2913 (2):</a:t>
            </a:r>
            <a:r>
              <a:rPr lang="cs-CZ" dirty="0"/>
              <a:t> </a:t>
            </a:r>
            <a:r>
              <a:rPr lang="cs-CZ" b="1" dirty="0"/>
              <a:t>Povinnosti k náhradě se škůdce zprostí</a:t>
            </a:r>
            <a:r>
              <a:rPr lang="cs-CZ" dirty="0"/>
              <a:t>, prokáže-li, že mu ve splnění povinnosti ze smlouvy dočasně nebo trvale zabránila mimořádná nepředvídatelná a nepřekonatelná překážka vzniklá nezávisle na jeho vůli. 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CC506F"/>
                </a:solidFill>
              </a:rPr>
              <a:t>(45) Bezdůvodné obohacení (§ 2991 a </a:t>
            </a:r>
            <a:r>
              <a:rPr lang="cs-CZ" sz="3200" dirty="0" err="1">
                <a:solidFill>
                  <a:srgbClr val="CC506F"/>
                </a:solidFill>
              </a:rPr>
              <a:t>násl</a:t>
            </a:r>
            <a:r>
              <a:rPr lang="cs-CZ" sz="3200" dirty="0">
                <a:solidFill>
                  <a:srgbClr val="CC506F"/>
                </a:solidFill>
              </a:rPr>
              <a:t>.)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(1)</a:t>
            </a:r>
            <a:r>
              <a:rPr lang="cs-CZ" dirty="0"/>
              <a:t> Kdo se na úkor jiného bez spravedlivého důvodu obohatí, </a:t>
            </a:r>
            <a:r>
              <a:rPr lang="cs-CZ" b="1" dirty="0"/>
              <a:t>musí</a:t>
            </a:r>
            <a:r>
              <a:rPr lang="cs-CZ" dirty="0"/>
              <a:t> ochuzenému vydat, oč se obohatil.</a:t>
            </a:r>
          </a:p>
          <a:p>
            <a:pPr algn="just"/>
            <a:r>
              <a:rPr lang="cs-CZ" b="1" dirty="0"/>
              <a:t>(2)</a:t>
            </a:r>
            <a:r>
              <a:rPr lang="cs-CZ" dirty="0"/>
              <a:t> Bezdůvodně se obohatí zvláště ten, kdo získá majetkový prospěch plněním bez právního důvodu, plněním z právního důvodu, který odpadl, protiprávním užitím cizí hodnoty nebo tím, že za něho bylo plněno, co měl po právu plnit sám.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Tzv. </a:t>
            </a:r>
            <a:r>
              <a:rPr lang="cs-CZ" b="1" dirty="0" err="1"/>
              <a:t>kvazidelikt</a:t>
            </a:r>
            <a:r>
              <a:rPr lang="cs-CZ" dirty="0"/>
              <a:t> = předpokladem odpovědnosti nutně není protiprávní jednání, resp. jde jako by (zdánlivě) o delikt, avšak chybí některý podstatný znak deliktu (zejm. protiprávnost).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CC506F"/>
                </a:solidFill>
              </a:rPr>
              <a:t>Řešení </a:t>
            </a:r>
            <a:r>
              <a:rPr lang="cs-CZ" sz="3200">
                <a:solidFill>
                  <a:srgbClr val="CC506F"/>
                </a:solidFill>
              </a:rPr>
              <a:t>domácích úkolů</a:t>
            </a:r>
            <a:endParaRPr lang="cs-CZ" sz="3200" dirty="0">
              <a:solidFill>
                <a:srgbClr val="CC506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Téma 41:</a:t>
            </a:r>
          </a:p>
          <a:p>
            <a:pPr algn="just"/>
            <a:r>
              <a:rPr lang="cs-CZ" dirty="0"/>
              <a:t>4 – 2 – 1 – 3 – 6 – 5 – 7 – 9 – 8 </a:t>
            </a:r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Téma 42:</a:t>
            </a:r>
          </a:p>
          <a:p>
            <a:pPr algn="just"/>
            <a:r>
              <a:rPr lang="cs-CZ" dirty="0"/>
              <a:t>1) výprosa 			7) koupě</a:t>
            </a:r>
          </a:p>
          <a:p>
            <a:pPr algn="just"/>
            <a:r>
              <a:rPr lang="cs-CZ" dirty="0"/>
              <a:t>2) nájem				8) výpůjčka</a:t>
            </a:r>
          </a:p>
          <a:p>
            <a:pPr algn="just"/>
            <a:r>
              <a:rPr lang="cs-CZ" dirty="0"/>
              <a:t>3) zápůjčka			9) pacht</a:t>
            </a:r>
          </a:p>
          <a:p>
            <a:pPr algn="just"/>
            <a:r>
              <a:rPr lang="cs-CZ" dirty="0"/>
              <a:t>4) darování			10) dílo</a:t>
            </a:r>
          </a:p>
          <a:p>
            <a:pPr algn="just"/>
            <a:r>
              <a:rPr lang="cs-CZ" dirty="0"/>
              <a:t>5) zasílatelství			11) příkaz</a:t>
            </a:r>
          </a:p>
          <a:p>
            <a:pPr algn="just"/>
            <a:r>
              <a:rPr lang="cs-CZ" dirty="0"/>
              <a:t>6) přeprava (osoby)		12) licence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039762"/>
            <a:ext cx="11828207" cy="4852220"/>
          </a:xfrm>
        </p:spPr>
        <p:txBody>
          <a:bodyPr>
            <a:normAutofit/>
          </a:bodyPr>
          <a:lstStyle/>
          <a:p>
            <a:pPr algn="ctr"/>
            <a:endParaRPr lang="cs-CZ" sz="4400" b="1" dirty="0"/>
          </a:p>
          <a:p>
            <a:pPr algn="ctr"/>
            <a:r>
              <a:rPr lang="cs-CZ" sz="4800" b="1" dirty="0"/>
              <a:t>Děkuji Vám za pozornost</a:t>
            </a:r>
          </a:p>
          <a:p>
            <a:pPr algn="ctr"/>
            <a:endParaRPr lang="cs-CZ" sz="4400" b="1" i="1" dirty="0"/>
          </a:p>
          <a:p>
            <a:pPr algn="ctr"/>
            <a:r>
              <a:rPr lang="cs-CZ" sz="3200" i="1" dirty="0" err="1"/>
              <a:t>Frinta</a:t>
            </a:r>
            <a:r>
              <a:rPr lang="cs-CZ" sz="3200" i="1" dirty="0"/>
              <a:t>@</a:t>
            </a:r>
            <a:r>
              <a:rPr lang="cs-CZ" sz="3200" i="1" dirty="0" err="1"/>
              <a:t>prf.cuni.cz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1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(26a) Manželské majetkové právo (§ 708)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sz="3600" b="1" dirty="0"/>
              <a:t>(1)</a:t>
            </a:r>
            <a:r>
              <a:rPr lang="cs-CZ" sz="3600" dirty="0"/>
              <a:t> To, co manželům náleží, má majetkovou hodnotu a není vyloučeno z právních poměrů, je součástí společného jmění manželů (dále jen „společné jmění“). To neplatí, zanikne-li společné jmění za trvání manželství na základě zákona.</a:t>
            </a:r>
          </a:p>
          <a:p>
            <a:pPr algn="just"/>
            <a:endParaRPr lang="cs-CZ" sz="3600" b="1" dirty="0"/>
          </a:p>
          <a:p>
            <a:pPr algn="just"/>
            <a:r>
              <a:rPr lang="cs-CZ" sz="3600" b="1" dirty="0"/>
              <a:t>(2)</a:t>
            </a:r>
            <a:r>
              <a:rPr lang="cs-CZ" sz="3600" dirty="0"/>
              <a:t> Společné jmění podléhá zákonnému režimu, nebo smluvenému režimu, anebo režimu založenému rozhodnutím soudu.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(26b) Manželské majetkové právo (§ 709)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3600" b="1" dirty="0"/>
              <a:t>(1)</a:t>
            </a:r>
            <a:r>
              <a:rPr lang="cs-CZ" sz="3600" dirty="0"/>
              <a:t> Součástí společného jmění je to, čeho nabyl jeden z manželů nebo čeho nabyli oba manželé společně za trvání manželství, s výjimkou toho, co</a:t>
            </a:r>
          </a:p>
          <a:p>
            <a:pPr lvl="1" algn="just"/>
            <a:r>
              <a:rPr lang="cs-CZ" sz="3200" b="1" dirty="0"/>
              <a:t>a)</a:t>
            </a:r>
            <a:r>
              <a:rPr lang="cs-CZ" sz="3200" dirty="0"/>
              <a:t> slouží osobní potřebě jednoho z manželů,</a:t>
            </a:r>
          </a:p>
          <a:p>
            <a:pPr lvl="1" algn="just"/>
            <a:r>
              <a:rPr lang="cs-CZ" sz="3200" b="1" dirty="0"/>
              <a:t>b)</a:t>
            </a:r>
            <a:r>
              <a:rPr lang="cs-CZ" sz="3200" dirty="0"/>
              <a:t> nabyl darem, děděním nebo odkazem jen jeden z manželů, ledaže dárce při darování nebo zůstavitel v pořízení pro případ smrti projevil jiný úmysl,</a:t>
            </a:r>
          </a:p>
          <a:p>
            <a:pPr lvl="1" algn="just"/>
            <a:r>
              <a:rPr lang="cs-CZ" sz="3200" b="1" dirty="0"/>
              <a:t>c)</a:t>
            </a:r>
            <a:r>
              <a:rPr lang="cs-CZ" sz="3200" dirty="0"/>
              <a:t> nabyl jeden z manželů jako náhradu nemajetkové újmy na svých přirozených právech,</a:t>
            </a:r>
          </a:p>
          <a:p>
            <a:pPr lvl="1" algn="just"/>
            <a:r>
              <a:rPr lang="cs-CZ" sz="3200" b="1" dirty="0"/>
              <a:t>d)</a:t>
            </a:r>
            <a:r>
              <a:rPr lang="cs-CZ" sz="3200" dirty="0"/>
              <a:t> nabyl jeden z manželů právním jednáním vztahujícím se k jeho výlučnému vlastnictví,</a:t>
            </a:r>
          </a:p>
          <a:p>
            <a:pPr lvl="1" algn="just"/>
            <a:r>
              <a:rPr lang="cs-CZ" sz="3200" b="1" dirty="0"/>
              <a:t>e)</a:t>
            </a:r>
            <a:r>
              <a:rPr lang="cs-CZ" sz="3200" dirty="0"/>
              <a:t> nabyl jeden z manželů náhradou za poškození, zničení nebo ztrátu svého výhradního majetku.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(27a) Rozvod manželství (§ 755)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3600" b="1" dirty="0"/>
              <a:t>(1)</a:t>
            </a:r>
            <a:r>
              <a:rPr lang="cs-CZ" sz="3600" dirty="0"/>
              <a:t> Manželství může být rozvedeno, je-li soužití manželů hluboce, trvale a nenapravitelně rozvráceno a nelze očekávat jeho obnovení.</a:t>
            </a:r>
          </a:p>
          <a:p>
            <a:pPr algn="just"/>
            <a:r>
              <a:rPr lang="cs-CZ" sz="3600" b="1" dirty="0"/>
              <a:t>(2)</a:t>
            </a:r>
            <a:r>
              <a:rPr lang="cs-CZ" sz="3600" dirty="0"/>
              <a:t> Přesto, že je soužití manželů rozvráceno, nemůže být manželství rozvedeno, byl-li by rozvod v rozporu</a:t>
            </a:r>
          </a:p>
          <a:p>
            <a:pPr lvl="1" algn="just"/>
            <a:r>
              <a:rPr lang="cs-CZ" sz="3200" b="1" dirty="0"/>
              <a:t>a)</a:t>
            </a:r>
            <a:r>
              <a:rPr lang="cs-CZ" sz="3200" dirty="0"/>
              <a:t> </a:t>
            </a:r>
            <a:r>
              <a:rPr lang="cs-CZ" sz="3200" b="1" dirty="0"/>
              <a:t>se zájmem nezletilého dítěte manželů</a:t>
            </a:r>
            <a:r>
              <a:rPr lang="cs-CZ" sz="3200" dirty="0"/>
              <a:t>, které nenabylo plné svéprávnosti, který je dán zvláštními důvody, přičemž zájem dítěte na trvání manželství soud zjistí i dotazem u opatrovníka jmenovaného soudem pro řízení o úpravu poměrů k dítěti na dobu po rozvodu, nebo</a:t>
            </a:r>
          </a:p>
          <a:p>
            <a:pPr lvl="1" algn="just"/>
            <a:r>
              <a:rPr lang="cs-CZ" sz="3200" b="1" dirty="0"/>
              <a:t>b)</a:t>
            </a:r>
            <a:r>
              <a:rPr lang="cs-CZ" sz="3200" dirty="0"/>
              <a:t> </a:t>
            </a:r>
            <a:r>
              <a:rPr lang="cs-CZ" sz="3200" b="1" dirty="0"/>
              <a:t>se zájmem manžela, který se na rozvratu porušením manželských povinností převážně nepodílel</a:t>
            </a:r>
            <a:r>
              <a:rPr lang="cs-CZ" sz="3200" dirty="0"/>
              <a:t> a kterému by byla rozvodem způsobena zvlášť závažná újma s tím, že mimořádné okolnosti svědčí ve prospěch zachování manželství, ledaže manželé spolu již nežijí alespoň po dobu tří let.</a:t>
            </a:r>
          </a:p>
          <a:p>
            <a:pPr algn="just"/>
            <a:r>
              <a:rPr lang="cs-CZ" sz="3600" b="1" dirty="0"/>
              <a:t>(3)</a:t>
            </a:r>
            <a:r>
              <a:rPr lang="cs-CZ" sz="3600" dirty="0"/>
              <a:t> Mají-li manželé nezletilé dítě, které není plně svéprávné, soud manželství nerozvede, dokud nerozhodne o poměrech dítěte v době po rozvodu manželů.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(27b) Rozvod manželství (§ 757)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3200" b="1" dirty="0"/>
              <a:t>(1)</a:t>
            </a:r>
            <a:r>
              <a:rPr lang="cs-CZ" sz="3200" dirty="0"/>
              <a:t> Připojí-li se manžel k návrhu na rozvod manželství, který podá druhý z manželů, soud manželství rozvede, aniž zjišťuje příčiny rozvratu manželství, dojde-li k závěru, že shodné tvrzení manželů, pokud se jedná o rozvrat manželství a o záměr dosáhnout rozvodu, je pravdivé a pokud</a:t>
            </a:r>
          </a:p>
          <a:p>
            <a:pPr lvl="1" algn="just"/>
            <a:r>
              <a:rPr lang="cs-CZ" b="1" dirty="0"/>
              <a:t>a)</a:t>
            </a:r>
            <a:r>
              <a:rPr lang="cs-CZ" dirty="0"/>
              <a:t> ke dni zahájení řízení o rozvod trvalo manželství nejméně jeden rok a manželé spolu déle než šest měsíců nežijí,</a:t>
            </a:r>
          </a:p>
          <a:p>
            <a:pPr lvl="1" algn="just"/>
            <a:r>
              <a:rPr lang="cs-CZ" b="1" dirty="0"/>
              <a:t>b)</a:t>
            </a:r>
            <a:r>
              <a:rPr lang="cs-CZ" dirty="0"/>
              <a:t> manželé, kteří jsou rodiči nezletilého dítěte, které nenabylo plné svéprávnosti, se dohodli na úpravě poměrů tohoto dítěte pro dobu po rozvodu a soud jejich dohodu schválil,</a:t>
            </a:r>
          </a:p>
          <a:p>
            <a:pPr lvl="1" algn="just"/>
            <a:r>
              <a:rPr lang="cs-CZ" b="1" dirty="0"/>
              <a:t>c)</a:t>
            </a:r>
            <a:r>
              <a:rPr lang="cs-CZ" dirty="0"/>
              <a:t> manželé se dohodli na úpravě svých majetkových poměrů, svého bydlení, a popřípadě výživného pro dobu po tomto rozvodu.</a:t>
            </a:r>
          </a:p>
          <a:p>
            <a:pPr algn="just"/>
            <a:r>
              <a:rPr lang="cs-CZ" sz="3200" b="1" dirty="0"/>
              <a:t>(2)</a:t>
            </a:r>
            <a:r>
              <a:rPr lang="cs-CZ" sz="3200" dirty="0"/>
              <a:t> Dohody uvedené v odstavci 1 písm. c) vyžadují písemnou formu a podpisy musí být úředně ověřeny.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(28) Právnické osoby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sz="3200" b="1" dirty="0"/>
              <a:t>§ 20 (1):</a:t>
            </a:r>
            <a:r>
              <a:rPr lang="cs-CZ" sz="3200" dirty="0"/>
              <a:t> Právnická osoba je organizovaný útvar, o kterém zákon stanoví, že má právní osobnost, nebo jehož právní osobnost zákon uzná. Právnická osoba může bez zřetele na předmět své činnosti mít práva a povinnosti, které se slučují s její právní povahou.</a:t>
            </a:r>
          </a:p>
          <a:p>
            <a:pPr algn="just"/>
            <a:r>
              <a:rPr lang="cs-CZ" sz="3200" b="1" dirty="0"/>
              <a:t>§ 122: </a:t>
            </a:r>
            <a:r>
              <a:rPr lang="cs-CZ" sz="3200" dirty="0"/>
              <a:t>Právnickou osobu lze ustavit zakladatelským právním jednáním, zákonem, rozhodnutím orgánu veřejné moci, popřípadě jiným způsobem, který stanoví jiný právní předpis.</a:t>
            </a:r>
          </a:p>
          <a:p>
            <a:pPr algn="just"/>
            <a:r>
              <a:rPr lang="cs-CZ" sz="3200" b="1" dirty="0"/>
              <a:t>§ 126 (1):</a:t>
            </a:r>
            <a:r>
              <a:rPr lang="cs-CZ" sz="3200" dirty="0"/>
              <a:t> Právnická osoba vzniká dnem zápisu do veřejného rejstříku.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(29) Zastoupení – obecně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sz="3200" dirty="0"/>
              <a:t>Kdo je oprávněn právně jednat jménem jiného, je jeho zástupcem; ze zastoupení </a:t>
            </a:r>
            <a:r>
              <a:rPr lang="cs-CZ" sz="3200" b="1" dirty="0"/>
              <a:t>vznikají práva a povinnosti přímo zastoupenému</a:t>
            </a:r>
            <a:r>
              <a:rPr lang="cs-CZ" sz="3200" dirty="0"/>
              <a:t> (§ 436).</a:t>
            </a:r>
          </a:p>
          <a:p>
            <a:pPr algn="just"/>
            <a:r>
              <a:rPr lang="cs-CZ" sz="3200" dirty="0"/>
              <a:t>Zastoupení může vzniknout buď na základě zákona, nebo smlouvy.</a:t>
            </a:r>
          </a:p>
          <a:p>
            <a:pPr algn="just"/>
            <a:r>
              <a:rPr lang="cs-CZ" sz="3200" dirty="0"/>
              <a:t>V případě smluvního zastoupení vyplývá rozsah, v jakém může </a:t>
            </a:r>
            <a:r>
              <a:rPr lang="cs-CZ" sz="3200" b="1" dirty="0"/>
              <a:t>zmocněnec</a:t>
            </a:r>
            <a:r>
              <a:rPr lang="cs-CZ" sz="3200" dirty="0"/>
              <a:t> jednat za </a:t>
            </a:r>
            <a:r>
              <a:rPr lang="cs-CZ" sz="3200" b="1" dirty="0"/>
              <a:t>zmocnitele</a:t>
            </a:r>
            <a:r>
              <a:rPr lang="cs-CZ" sz="3200" dirty="0"/>
              <a:t>, z plné moci.</a:t>
            </a:r>
          </a:p>
          <a:p>
            <a:pPr lvl="1" algn="just"/>
            <a:r>
              <a:rPr lang="cs-CZ" b="1" dirty="0">
                <a:solidFill>
                  <a:srgbClr val="FF0000"/>
                </a:solidFill>
              </a:rPr>
              <a:t>(!!! Smlouva o zastoupení ≠ plná moc !!!)</a:t>
            </a:r>
          </a:p>
          <a:p>
            <a:pPr algn="just"/>
            <a:r>
              <a:rPr lang="cs-CZ" sz="3200" dirty="0"/>
              <a:t>Zastoupení řeší situace, kdy určitý subjekt sám jednat nemůže, nebo nechce.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(30) Zastoupení – plná moc (§ 441 odst. 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5420032"/>
          </a:xfrm>
        </p:spPr>
        <p:txBody>
          <a:bodyPr>
            <a:normAutofit/>
          </a:bodyPr>
          <a:lstStyle/>
          <a:p>
            <a:pPr algn="just"/>
            <a:r>
              <a:rPr lang="cs-CZ" sz="3200" dirty="0"/>
              <a:t>Netýká-li se zastoupení jen určitého právního jednání, udělí se plná moc v písemné formě. </a:t>
            </a:r>
          </a:p>
          <a:p>
            <a:pPr algn="just"/>
            <a:r>
              <a:rPr lang="cs-CZ" sz="3200" dirty="0"/>
              <a:t>Vyžaduje-li se pro právní jednání zvláštní forma, udělí se v téže formě i plná moc. </a:t>
            </a:r>
          </a:p>
          <a:p>
            <a:pPr algn="just"/>
            <a:r>
              <a:rPr lang="cs-CZ" sz="3200" dirty="0"/>
              <a:t>Vyžaduje-li se pro právní jednání forma veřejné listiny, postačí, bude-li plná moc k tomuto právnímu jednání udělena v písemné formě s úředně ověřeným podpisem.</a:t>
            </a:r>
          </a:p>
          <a:p>
            <a:pPr algn="just"/>
            <a:endParaRPr lang="cs-CZ" sz="3200" b="1" dirty="0"/>
          </a:p>
          <a:p>
            <a:pPr algn="just"/>
            <a:r>
              <a:rPr lang="cs-CZ" sz="3200" b="1" dirty="0"/>
              <a:t>PM generální</a:t>
            </a:r>
            <a:r>
              <a:rPr lang="cs-CZ" sz="3200" dirty="0"/>
              <a:t> = ke všem právním jednáním</a:t>
            </a:r>
          </a:p>
          <a:p>
            <a:pPr algn="just"/>
            <a:r>
              <a:rPr lang="cs-CZ" sz="3200" b="1" dirty="0"/>
              <a:t>PM speciální</a:t>
            </a:r>
            <a:r>
              <a:rPr lang="cs-CZ" sz="3200" dirty="0"/>
              <a:t> = jen k určitému či k určitým právním jednáním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uk.pptx" id="{7A269987-504B-4087-B03C-5EB8DE11DB40}" vid="{E084D833-96DC-4325-9498-D5556D39F6DC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2266</Words>
  <Application>Microsoft Office PowerPoint</Application>
  <PresentationFormat>Širokoúhlá obrazovka</PresentationFormat>
  <Paragraphs>209</Paragraphs>
  <Slides>27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Gill Sans MT</vt:lpstr>
      <vt:lpstr>Motiv Office</vt:lpstr>
      <vt:lpstr>     Občanské právo hmotné 2. Právo II (FTVS UK)  </vt:lpstr>
      <vt:lpstr>Obsah</vt:lpstr>
      <vt:lpstr>(26a) Manželské majetkové právo (§ 708)</vt:lpstr>
      <vt:lpstr>(26b) Manželské majetkové právo (§ 709)</vt:lpstr>
      <vt:lpstr>(27a) Rozvod manželství (§ 755)</vt:lpstr>
      <vt:lpstr>(27b) Rozvod manželství (§ 757)</vt:lpstr>
      <vt:lpstr>(28) Právnické osoby</vt:lpstr>
      <vt:lpstr>(29) Zastoupení – obecně</vt:lpstr>
      <vt:lpstr>(30) Zastoupení – plná moc (§ 441 odst. 2)</vt:lpstr>
      <vt:lpstr>(31) Věcná práva</vt:lpstr>
      <vt:lpstr>(32) Věc – obecně</vt:lpstr>
      <vt:lpstr>(33) Věci – dělení (§ 496 a násl.)</vt:lpstr>
      <vt:lpstr>(34) Věci – příslušenství a součást věci (§ 505 a násl.)</vt:lpstr>
      <vt:lpstr>(35) Věci – stavby a byty</vt:lpstr>
      <vt:lpstr>(36) Spoluvlastnictví</vt:lpstr>
      <vt:lpstr>(37) Dědění - obecně</vt:lpstr>
      <vt:lpstr>(38) Dědění – dědické tituly (vs. dovětek a odkaz)</vt:lpstr>
      <vt:lpstr>(39) Dědění – dědické tituly – zákon</vt:lpstr>
      <vt:lpstr>(40) Relativní majetková práva</vt:lpstr>
      <vt:lpstr>(41) Základní náležitosti smlouvy</vt:lpstr>
      <vt:lpstr>(42) Jednotlivé druhy závazků</vt:lpstr>
      <vt:lpstr>(43) Povinnost nahradit újmu – obecně</vt:lpstr>
      <vt:lpstr>(44) Povinnost nahradit škodu – obecné skutkové podstaty</vt:lpstr>
      <vt:lpstr>(45) Bezdůvodné obohacení (§ 2991 a násl.)</vt:lpstr>
      <vt:lpstr>Řešení domácích úkolů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Vyžaduje se péče řádného hospodáře i od likvidátora, opatrovníka a faktického vedoucího?</dc:title>
  <dc:creator>Lucie Joskova</dc:creator>
  <cp:lastModifiedBy>Ondřej Frinta</cp:lastModifiedBy>
  <cp:revision>172</cp:revision>
  <dcterms:created xsi:type="dcterms:W3CDTF">2019-09-12T14:05:22Z</dcterms:created>
  <dcterms:modified xsi:type="dcterms:W3CDTF">2023-04-12T10:58:15Z</dcterms:modified>
</cp:coreProperties>
</file>