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4" r:id="rId4"/>
    <p:sldId id="375" r:id="rId5"/>
    <p:sldId id="276" r:id="rId6"/>
    <p:sldId id="286" r:id="rId7"/>
    <p:sldId id="292" r:id="rId8"/>
    <p:sldId id="362" r:id="rId9"/>
    <p:sldId id="284" r:id="rId10"/>
    <p:sldId id="288" r:id="rId11"/>
    <p:sldId id="343" r:id="rId12"/>
    <p:sldId id="422" r:id="rId13"/>
    <p:sldId id="417" r:id="rId14"/>
    <p:sldId id="277" r:id="rId15"/>
    <p:sldId id="278" r:id="rId16"/>
    <p:sldId id="264" r:id="rId17"/>
    <p:sldId id="293" r:id="rId18"/>
    <p:sldId id="294" r:id="rId19"/>
    <p:sldId id="285" r:id="rId20"/>
    <p:sldId id="287" r:id="rId21"/>
    <p:sldId id="275" r:id="rId22"/>
    <p:sldId id="265" r:id="rId23"/>
    <p:sldId id="295" r:id="rId24"/>
    <p:sldId id="411" r:id="rId25"/>
    <p:sldId id="289" r:id="rId26"/>
    <p:sldId id="267" r:id="rId27"/>
    <p:sldId id="368" r:id="rId28"/>
    <p:sldId id="407" r:id="rId29"/>
    <p:sldId id="408" r:id="rId30"/>
    <p:sldId id="409" r:id="rId31"/>
    <p:sldId id="410" r:id="rId32"/>
    <p:sldId id="290" r:id="rId33"/>
    <p:sldId id="426" r:id="rId34"/>
    <p:sldId id="435" r:id="rId35"/>
    <p:sldId id="436" r:id="rId36"/>
    <p:sldId id="437" r:id="rId37"/>
    <p:sldId id="468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Přehled stížností KVOP dle diskriminačního důvodu (2021) 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Jiný</c:v>
                </c:pt>
                <c:pt idx="1">
                  <c:v>Postižení</c:v>
                </c:pt>
                <c:pt idx="2">
                  <c:v>Věk</c:v>
                </c:pt>
                <c:pt idx="3">
                  <c:v>Rasa</c:v>
                </c:pt>
                <c:pt idx="4">
                  <c:v>Pohlaví</c:v>
                </c:pt>
                <c:pt idx="5">
                  <c:v>Stát. přísl.</c:v>
                </c:pt>
                <c:pt idx="6">
                  <c:v>Národnost</c:v>
                </c:pt>
                <c:pt idx="7">
                  <c:v>Náboženství</c:v>
                </c:pt>
                <c:pt idx="8">
                  <c:v>Orientace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302</c:v>
                </c:pt>
                <c:pt idx="1">
                  <c:v>93</c:v>
                </c:pt>
                <c:pt idx="2">
                  <c:v>46</c:v>
                </c:pt>
                <c:pt idx="3">
                  <c:v>33</c:v>
                </c:pt>
                <c:pt idx="4">
                  <c:v>29</c:v>
                </c:pt>
                <c:pt idx="5">
                  <c:v>29</c:v>
                </c:pt>
                <c:pt idx="6">
                  <c:v>13</c:v>
                </c:pt>
                <c:pt idx="7">
                  <c:v>10</c:v>
                </c:pt>
                <c:pt idx="8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77-4F56-B3EB-F87B839EB8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Jiný</c:v>
                </c:pt>
                <c:pt idx="1">
                  <c:v>Postižení</c:v>
                </c:pt>
                <c:pt idx="2">
                  <c:v>Věk</c:v>
                </c:pt>
                <c:pt idx="3">
                  <c:v>Rasa</c:v>
                </c:pt>
                <c:pt idx="4">
                  <c:v>Pohlaví</c:v>
                </c:pt>
                <c:pt idx="5">
                  <c:v>Stát. přísl.</c:v>
                </c:pt>
                <c:pt idx="6">
                  <c:v>Národnost</c:v>
                </c:pt>
                <c:pt idx="7">
                  <c:v>Náboženství</c:v>
                </c:pt>
                <c:pt idx="8">
                  <c:v>Orientace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1-D777-4F56-B3EB-F87B839EB8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Sheet1!$A$2:$A$10</c:f>
              <c:strCache>
                <c:ptCount val="9"/>
                <c:pt idx="0">
                  <c:v>Jiný</c:v>
                </c:pt>
                <c:pt idx="1">
                  <c:v>Postižení</c:v>
                </c:pt>
                <c:pt idx="2">
                  <c:v>Věk</c:v>
                </c:pt>
                <c:pt idx="3">
                  <c:v>Rasa</c:v>
                </c:pt>
                <c:pt idx="4">
                  <c:v>Pohlaví</c:v>
                </c:pt>
                <c:pt idx="5">
                  <c:v>Stát. přísl.</c:v>
                </c:pt>
                <c:pt idx="6">
                  <c:v>Národnost</c:v>
                </c:pt>
                <c:pt idx="7">
                  <c:v>Náboženství</c:v>
                </c:pt>
                <c:pt idx="8">
                  <c:v>Orientace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D777-4F56-B3EB-F87B839EB8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452960"/>
        <c:axId val="97450784"/>
      </c:barChart>
      <c:catAx>
        <c:axId val="9745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450784"/>
        <c:crosses val="autoZero"/>
        <c:auto val="1"/>
        <c:lblAlgn val="ctr"/>
        <c:lblOffset val="100"/>
        <c:noMultiLvlLbl val="0"/>
      </c:catAx>
      <c:valAx>
        <c:axId val="97450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97452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13"/>
          </p:nvPr>
        </p:nvSpPr>
        <p:spPr>
          <a:xfrm>
            <a:off x="323850" y="1124744"/>
            <a:ext cx="8496300" cy="496808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4A2A26A-8368-4D35-9E2B-FABB0557BA1B}" type="datetime1">
              <a:rPr lang="en-US" smtClean="0"/>
              <a:pPr/>
              <a:t>4/12/2023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cs-CZ"/>
              <a:t>Jméno přednášejícího</a:t>
            </a:r>
            <a:endParaRPr lang="cs-CZ" dirty="0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C951B58-A4C1-4649-87D0-A2B6E0AC16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0080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6"/>
          <p:cNvSpPr>
            <a:spLocks noGrp="1"/>
          </p:cNvSpPr>
          <p:nvPr>
            <p:ph type="title" hasCustomPrompt="1"/>
          </p:nvPr>
        </p:nvSpPr>
        <p:spPr>
          <a:xfrm>
            <a:off x="1691680" y="188640"/>
            <a:ext cx="7128792" cy="576064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cs-CZ" dirty="0"/>
              <a:t>Název snímku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323528" y="1052513"/>
            <a:ext cx="8496943" cy="5112791"/>
          </a:xfrm>
        </p:spPr>
        <p:txBody>
          <a:bodyPr/>
          <a:lstStyle>
            <a:lvl1pPr>
              <a:buClr>
                <a:srgbClr val="92191C"/>
              </a:buClr>
              <a:defRPr/>
            </a:lvl1pPr>
            <a:lvl2pPr>
              <a:buClr>
                <a:srgbClr val="92191C"/>
              </a:buClr>
              <a:defRPr/>
            </a:lvl2pPr>
            <a:lvl3pPr>
              <a:buClr>
                <a:srgbClr val="92191C"/>
              </a:buClr>
              <a:defRPr/>
            </a:lvl3pPr>
            <a:lvl4pPr>
              <a:buClr>
                <a:srgbClr val="92191C"/>
              </a:buClr>
              <a:defRPr/>
            </a:lvl4pPr>
            <a:lvl5pPr>
              <a:buClr>
                <a:srgbClr val="92191C"/>
              </a:buCl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457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DA4CF-2A9C-4504-BD3F-3620811CBC47}" type="datetime1">
              <a:rPr lang="cs-CZ" smtClean="0"/>
              <a:t>12.04.2023</a:t>
            </a:fld>
            <a:endParaRPr lang="cs-CZ"/>
          </a:p>
        </p:txBody>
      </p:sp>
      <p:sp>
        <p:nvSpPr>
          <p:cNvPr id="16" name="Zástupný symbol pro zápatí 6"/>
          <p:cNvSpPr>
            <a:spLocks noGrp="1"/>
          </p:cNvSpPr>
          <p:nvPr>
            <p:ph type="ftr" sz="quarter" idx="3"/>
          </p:nvPr>
        </p:nvSpPr>
        <p:spPr>
          <a:xfrm>
            <a:off x="3124200" y="637360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Jméno přednášejícího</a:t>
            </a:r>
          </a:p>
        </p:txBody>
      </p:sp>
      <p:sp>
        <p:nvSpPr>
          <p:cNvPr id="17" name="Zástupný symbol pro číslo snímku 14"/>
          <p:cNvSpPr>
            <a:spLocks noGrp="1"/>
          </p:cNvSpPr>
          <p:nvPr>
            <p:ph type="sldNum" sz="quarter" idx="4"/>
          </p:nvPr>
        </p:nvSpPr>
        <p:spPr>
          <a:xfrm>
            <a:off x="6553200" y="637360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195E7-E09C-4879-AB61-0F645C2C37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785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A23772-C032-4326-859F-06DB4A4C6A15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36CA91-6039-4734-9D9B-BDE0D019194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ZÁKAZ DISKRIMINACE V PRACOVNĚPRÁVNÍCH VZTAZÍCH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Jakub Tomšej, Ph.D. (tomsej@prf.cuni.cz)  </a:t>
            </a:r>
          </a:p>
        </p:txBody>
      </p:sp>
    </p:spTree>
    <p:extLst>
      <p:ext uri="{BB962C8B-B14F-4D97-AF65-F5344CB8AC3E}">
        <p14:creationId xmlns:p14="http://schemas.microsoft.com/office/powerpoint/2010/main" val="3401176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Zaměstnankyně – letuška má sjednaný pracovní poměr na dobu určitou 3 let. Po uplynutí sjednané doby zaměstnavatel bez bližšího odůvodnění zaměstnankyni sdělil, že jí pracovní poměr už neprodlouží. Zaměstnankyně namítá, že důvodem je diskriminace na základě věku, neboť v uplynulém roce dovršila 35. rok a zaměstnavatel nezaměstnává žádná letušky starší než 35 let. Bude zaměstnankyně úspěšná s diskriminační žalobou?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405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8BBE1-B9C1-423B-AB8A-3CB489D71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60722"/>
            <a:ext cx="8153400" cy="990600"/>
          </a:xfrm>
        </p:spPr>
        <p:txBody>
          <a:bodyPr/>
          <a:lstStyle/>
          <a:p>
            <a:r>
              <a:rPr lang="cs-CZ" dirty="0"/>
              <a:t>Aktuální judikatura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A2929-14B6-457A-9B22-6B818E8ABBE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66700" y="1628800"/>
            <a:ext cx="8496300" cy="4968081"/>
          </a:xfrm>
        </p:spPr>
        <p:txBody>
          <a:bodyPr>
            <a:normAutofit lnSpcReduction="10000"/>
          </a:bodyPr>
          <a:lstStyle/>
          <a:p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2410/2020: zrušení pracovního poměru ve zkušební době </a:t>
            </a:r>
            <a:br>
              <a:rPr lang="cs-CZ" dirty="0"/>
            </a:br>
            <a:r>
              <a:rPr lang="cs-CZ" dirty="0"/>
              <a:t>u těhotné zaměstnankyně</a:t>
            </a:r>
          </a:p>
          <a:p>
            <a:r>
              <a:rPr lang="cs-CZ" dirty="0"/>
              <a:t>Zaměstnankyně nebyla schopna vykonávat sjednanou práci, což potvrdil lékařský posudek PLS </a:t>
            </a:r>
          </a:p>
          <a:p>
            <a:r>
              <a:rPr lang="cs-CZ" dirty="0"/>
              <a:t>NS v postupu zaměstnavatele spatřoval diskriminaci, i když ten se odkazoval na lékařský posudek </a:t>
            </a:r>
          </a:p>
          <a:p>
            <a:r>
              <a:rPr lang="cs-CZ" dirty="0"/>
              <a:t>Správný postup: převedení na jinou práci popř. překážka v práci popř. DPN </a:t>
            </a:r>
          </a:p>
          <a:p>
            <a:r>
              <a:rPr lang="cs-CZ" dirty="0"/>
              <a:t>Obdobně dříve judikováno k zrušení ve zkušební době z důvodu zdravotního postižení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77505-2E27-475D-B4CF-E36E2E15778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5008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2E80A-70CE-FA7E-DE2D-0E8A563A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Nerovné zacházení?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B341F-E223-3468-A9DD-C58D9F6B6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 vydá vnitřní předpis, jímž zaměstnancům přizná tzv. „bonus za docházku“, jehož podmínkou je odpracování všech směn </a:t>
            </a:r>
            <a:br>
              <a:rPr lang="cs-CZ" dirty="0"/>
            </a:br>
            <a:r>
              <a:rPr lang="cs-CZ" dirty="0"/>
              <a:t>v daném měsíci. Zaměstnankyně – matky malých dětí si stěžují, že se jedná o diskriminaci, neboť v případě nemoci dětí musí čerpat OČR.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47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39950-9C68-FF93-FDD1-9A8D0AFFF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4871"/>
            <a:ext cx="8153400" cy="990600"/>
          </a:xfrm>
        </p:spPr>
        <p:txBody>
          <a:bodyPr/>
          <a:lstStyle/>
          <a:p>
            <a:r>
              <a:rPr lang="cs-CZ" dirty="0"/>
              <a:t>Pozitivní opatření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4B002A-7806-236E-BC6E-A923D405DD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1628800"/>
            <a:ext cx="8496300" cy="49680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Zaměstnavatelé jsou povinni zajišťovat rovné zacházení. (§ 5 odst. 3 ADZ)</a:t>
            </a:r>
          </a:p>
          <a:p>
            <a:r>
              <a:rPr lang="en-US" dirty="0" err="1"/>
              <a:t>Zajišťováním</a:t>
            </a:r>
            <a:r>
              <a:rPr lang="en-US" dirty="0"/>
              <a:t> </a:t>
            </a:r>
            <a:r>
              <a:rPr lang="en-US" dirty="0" err="1"/>
              <a:t>rovného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se </a:t>
            </a:r>
            <a:r>
              <a:rPr lang="en-US" dirty="0" err="1"/>
              <a:t>rozumí</a:t>
            </a:r>
            <a:r>
              <a:rPr lang="en-US" dirty="0"/>
              <a:t> </a:t>
            </a:r>
            <a:r>
              <a:rPr lang="en-US" dirty="0" err="1"/>
              <a:t>přijetí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podmínkou</a:t>
            </a:r>
            <a:r>
              <a:rPr lang="en-US" dirty="0"/>
              <a:t> </a:t>
            </a:r>
            <a:r>
              <a:rPr lang="en-US" dirty="0" err="1"/>
              <a:t>účinné</a:t>
            </a:r>
            <a:r>
              <a:rPr lang="en-US" dirty="0"/>
              <a:t> </a:t>
            </a:r>
            <a:r>
              <a:rPr lang="en-US" dirty="0" err="1"/>
              <a:t>ochrany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diskriminací</a:t>
            </a:r>
            <a:r>
              <a:rPr lang="en-US" dirty="0"/>
              <a:t> a </a:t>
            </a:r>
            <a:r>
              <a:rPr lang="en-US" dirty="0" err="1"/>
              <a:t>která</a:t>
            </a:r>
            <a:r>
              <a:rPr lang="en-US" dirty="0"/>
              <a:t> je </a:t>
            </a:r>
            <a:r>
              <a:rPr lang="en-US" dirty="0" err="1"/>
              <a:t>možno</a:t>
            </a:r>
            <a:r>
              <a:rPr lang="en-US" dirty="0"/>
              <a:t> s </a:t>
            </a:r>
            <a:r>
              <a:rPr lang="en-US" dirty="0" err="1"/>
              <a:t>ohledem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dobré</a:t>
            </a:r>
            <a:r>
              <a:rPr lang="en-US" dirty="0"/>
              <a:t> </a:t>
            </a:r>
            <a:r>
              <a:rPr lang="en-US" dirty="0" err="1"/>
              <a:t>mravy</a:t>
            </a:r>
            <a:r>
              <a:rPr lang="en-US" dirty="0"/>
              <a:t> </a:t>
            </a:r>
            <a:r>
              <a:rPr lang="en-US" dirty="0" err="1"/>
              <a:t>požadovat</a:t>
            </a:r>
            <a:r>
              <a:rPr lang="en-US" dirty="0"/>
              <a:t> </a:t>
            </a:r>
            <a:r>
              <a:rPr lang="en-US" dirty="0" err="1"/>
              <a:t>vzhledem</a:t>
            </a:r>
            <a:r>
              <a:rPr lang="en-US" dirty="0"/>
              <a:t> k </a:t>
            </a:r>
            <a:r>
              <a:rPr lang="en-US" dirty="0" err="1"/>
              <a:t>okolnostem</a:t>
            </a:r>
            <a:r>
              <a:rPr lang="en-US" dirty="0"/>
              <a:t> a </a:t>
            </a:r>
            <a:r>
              <a:rPr lang="en-US" dirty="0" err="1"/>
              <a:t>osobním</a:t>
            </a:r>
            <a:r>
              <a:rPr lang="en-US" dirty="0"/>
              <a:t> </a:t>
            </a:r>
            <a:r>
              <a:rPr lang="en-US" dirty="0" err="1"/>
              <a:t>poměrům</a:t>
            </a:r>
            <a:r>
              <a:rPr lang="en-US" dirty="0"/>
              <a:t> toho, </a:t>
            </a:r>
            <a:r>
              <a:rPr lang="en-US" dirty="0" err="1"/>
              <a:t>kdo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povinnost</a:t>
            </a:r>
            <a:r>
              <a:rPr lang="en-US" dirty="0"/>
              <a:t> </a:t>
            </a:r>
            <a:r>
              <a:rPr lang="en-US" dirty="0" err="1"/>
              <a:t>rovné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</a:t>
            </a:r>
            <a:r>
              <a:rPr lang="en-US" dirty="0" err="1"/>
              <a:t>zajišťovat</a:t>
            </a:r>
            <a:r>
              <a:rPr lang="en-US" dirty="0"/>
              <a:t>; za </a:t>
            </a:r>
            <a:r>
              <a:rPr lang="en-US" dirty="0" err="1"/>
              <a:t>zajišťování</a:t>
            </a:r>
            <a:r>
              <a:rPr lang="en-US" dirty="0"/>
              <a:t> </a:t>
            </a:r>
            <a:r>
              <a:rPr lang="en-US" dirty="0" err="1"/>
              <a:t>rovného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se </a:t>
            </a:r>
            <a:r>
              <a:rPr lang="en-US" dirty="0" err="1"/>
              <a:t>považuje</a:t>
            </a:r>
            <a:r>
              <a:rPr lang="en-US" dirty="0"/>
              <a:t> </a:t>
            </a:r>
            <a:r>
              <a:rPr lang="en-US" dirty="0" err="1"/>
              <a:t>také</a:t>
            </a:r>
            <a:r>
              <a:rPr lang="en-US" dirty="0"/>
              <a:t> </a:t>
            </a:r>
            <a:r>
              <a:rPr lang="en-US" dirty="0" err="1"/>
              <a:t>zajišťování</a:t>
            </a:r>
            <a:r>
              <a:rPr lang="en-US" dirty="0"/>
              <a:t> </a:t>
            </a:r>
            <a:r>
              <a:rPr lang="en-US" dirty="0" err="1"/>
              <a:t>rovných</a:t>
            </a:r>
            <a:r>
              <a:rPr lang="en-US" dirty="0"/>
              <a:t> </a:t>
            </a:r>
            <a:r>
              <a:rPr lang="en-US" dirty="0" err="1"/>
              <a:t>příležitostí</a:t>
            </a:r>
            <a:r>
              <a:rPr lang="en-US" dirty="0"/>
              <a:t>.</a:t>
            </a:r>
            <a:r>
              <a:rPr lang="cs-CZ" dirty="0"/>
              <a:t> (§5 odst. 2 ADZ)</a:t>
            </a:r>
          </a:p>
          <a:p>
            <a:r>
              <a:rPr lang="en-US" dirty="0"/>
              <a:t>Za </a:t>
            </a:r>
            <a:r>
              <a:rPr lang="en-US" dirty="0" err="1"/>
              <a:t>diskriminaci</a:t>
            </a:r>
            <a:r>
              <a:rPr lang="en-US" dirty="0"/>
              <a:t> se </a:t>
            </a:r>
            <a:r>
              <a:rPr lang="en-US" dirty="0" err="1"/>
              <a:t>nepovažují</a:t>
            </a:r>
            <a:r>
              <a:rPr lang="en-US" dirty="0"/>
              <a:t> </a:t>
            </a:r>
            <a:r>
              <a:rPr lang="en-US" dirty="0" err="1"/>
              <a:t>opatření</a:t>
            </a:r>
            <a:r>
              <a:rPr lang="en-US" dirty="0"/>
              <a:t>, </a:t>
            </a:r>
            <a:r>
              <a:rPr lang="en-US" dirty="0" err="1"/>
              <a:t>jejichž</a:t>
            </a:r>
            <a:r>
              <a:rPr lang="en-US" dirty="0"/>
              <a:t> </a:t>
            </a:r>
            <a:r>
              <a:rPr lang="en-US" dirty="0" err="1"/>
              <a:t>cílem</a:t>
            </a:r>
            <a:r>
              <a:rPr lang="en-US" dirty="0"/>
              <a:t> je </a:t>
            </a:r>
            <a:r>
              <a:rPr lang="en-US" dirty="0" err="1"/>
              <a:t>předejít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vyrovnat</a:t>
            </a:r>
            <a:r>
              <a:rPr lang="en-US" dirty="0"/>
              <a:t> </a:t>
            </a:r>
            <a:r>
              <a:rPr lang="en-US" dirty="0" err="1"/>
              <a:t>nevýhody</a:t>
            </a:r>
            <a:r>
              <a:rPr lang="en-US" dirty="0"/>
              <a:t> a </a:t>
            </a:r>
            <a:r>
              <a:rPr lang="en-US" dirty="0" err="1"/>
              <a:t>zajistit</a:t>
            </a:r>
            <a:r>
              <a:rPr lang="en-US" dirty="0"/>
              <a:t> </a:t>
            </a:r>
            <a:r>
              <a:rPr lang="cs-CZ" dirty="0"/>
              <a:t>osobě</a:t>
            </a:r>
            <a:r>
              <a:rPr lang="en-US" dirty="0"/>
              <a:t> </a:t>
            </a:r>
            <a:r>
              <a:rPr lang="en-US" dirty="0" err="1"/>
              <a:t>rovné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a </a:t>
            </a:r>
            <a:r>
              <a:rPr lang="en-US" dirty="0" err="1"/>
              <a:t>rovné</a:t>
            </a:r>
            <a:r>
              <a:rPr lang="en-US" dirty="0"/>
              <a:t> </a:t>
            </a:r>
            <a:r>
              <a:rPr lang="en-US" dirty="0" err="1"/>
              <a:t>příležitosti</a:t>
            </a:r>
            <a:r>
              <a:rPr lang="cs-CZ" dirty="0"/>
              <a:t>. </a:t>
            </a:r>
            <a:br>
              <a:rPr lang="cs-CZ" dirty="0"/>
            </a:br>
            <a:r>
              <a:rPr lang="cs-CZ" dirty="0"/>
              <a:t>(§ 7 odst. 2 ADZ) </a:t>
            </a:r>
          </a:p>
          <a:p>
            <a:r>
              <a:rPr lang="cs-CZ" dirty="0"/>
              <a:t>Opatření však nesmí vést </a:t>
            </a:r>
            <a:r>
              <a:rPr lang="en-US" dirty="0"/>
              <a:t>k </a:t>
            </a:r>
            <a:r>
              <a:rPr lang="en-US" dirty="0" err="1"/>
              <a:t>upřednostnění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, </a:t>
            </a:r>
            <a:r>
              <a:rPr lang="en-US" dirty="0" err="1"/>
              <a:t>jejíž</a:t>
            </a:r>
            <a:r>
              <a:rPr lang="en-US" dirty="0"/>
              <a:t> </a:t>
            </a:r>
            <a:r>
              <a:rPr lang="en-US" dirty="0" err="1"/>
              <a:t>kvality</a:t>
            </a:r>
            <a:r>
              <a:rPr lang="en-US" dirty="0"/>
              <a:t> </a:t>
            </a:r>
            <a:r>
              <a:rPr lang="en-US" dirty="0" err="1"/>
              <a:t>nejsou</a:t>
            </a:r>
            <a:r>
              <a:rPr lang="en-US" dirty="0"/>
              <a:t> </a:t>
            </a:r>
            <a:r>
              <a:rPr lang="en-US" dirty="0" err="1"/>
              <a:t>vyšší</a:t>
            </a:r>
            <a:r>
              <a:rPr lang="en-US" dirty="0"/>
              <a:t> pro </a:t>
            </a:r>
            <a:r>
              <a:rPr lang="en-US" dirty="0" err="1"/>
              <a:t>výkon</a:t>
            </a:r>
            <a:r>
              <a:rPr lang="en-US" dirty="0"/>
              <a:t> </a:t>
            </a:r>
            <a:r>
              <a:rPr lang="en-US" dirty="0" err="1"/>
              <a:t>zaměstnání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povolání</a:t>
            </a:r>
            <a:r>
              <a:rPr lang="en-US" dirty="0"/>
              <a:t>, </a:t>
            </a:r>
            <a:r>
              <a:rPr lang="en-US" dirty="0" err="1"/>
              <a:t>než</a:t>
            </a:r>
            <a:r>
              <a:rPr lang="en-US" dirty="0"/>
              <a:t> </a:t>
            </a:r>
            <a:r>
              <a:rPr lang="en-US" dirty="0" err="1"/>
              <a:t>mají</a:t>
            </a:r>
            <a:r>
              <a:rPr lang="en-US" dirty="0"/>
              <a:t> </a:t>
            </a:r>
            <a:r>
              <a:rPr lang="en-US" dirty="0" err="1"/>
              <a:t>ostatní</a:t>
            </a:r>
            <a:r>
              <a:rPr lang="en-US" dirty="0"/>
              <a:t> </a:t>
            </a:r>
            <a:r>
              <a:rPr lang="en-US" dirty="0" err="1"/>
              <a:t>současně</a:t>
            </a:r>
            <a:r>
              <a:rPr lang="en-US" dirty="0"/>
              <a:t> </a:t>
            </a:r>
            <a:r>
              <a:rPr lang="en-US" dirty="0" err="1"/>
              <a:t>posuzované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.</a:t>
            </a:r>
            <a:r>
              <a:rPr lang="cs-CZ" dirty="0"/>
              <a:t> (§ 7 odst. 3 ADZ)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938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před diskriminací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Antidiskriminační žaloba </a:t>
            </a:r>
          </a:p>
          <a:p>
            <a:r>
              <a:rPr lang="cs-CZ" dirty="0"/>
              <a:t>Odpovědnost za přestupek / správní delikt </a:t>
            </a:r>
          </a:p>
          <a:p>
            <a:r>
              <a:rPr lang="cs-CZ" dirty="0"/>
              <a:t>Veřejný ochránce práv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54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Ochrana před diskriminací (§ 133a OSŘ)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žalobce</a:t>
            </a:r>
            <a:r>
              <a:rPr lang="en-US" dirty="0"/>
              <a:t> </a:t>
            </a:r>
            <a:r>
              <a:rPr lang="en-US" dirty="0" err="1"/>
              <a:t>uvede</a:t>
            </a:r>
            <a:r>
              <a:rPr lang="en-US" dirty="0"/>
              <a:t> </a:t>
            </a:r>
            <a:r>
              <a:rPr lang="en-US" dirty="0" err="1"/>
              <a:t>před</a:t>
            </a:r>
            <a:r>
              <a:rPr lang="en-US" dirty="0"/>
              <a:t> </a:t>
            </a:r>
            <a:r>
              <a:rPr lang="en-US" dirty="0" err="1"/>
              <a:t>soudem</a:t>
            </a:r>
            <a:r>
              <a:rPr lang="en-US" dirty="0"/>
              <a:t> </a:t>
            </a:r>
            <a:r>
              <a:rPr lang="en-US" dirty="0" err="1"/>
              <a:t>skutečnosti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kterých</a:t>
            </a:r>
            <a:r>
              <a:rPr lang="en-US" dirty="0"/>
              <a:t> </a:t>
            </a:r>
            <a:r>
              <a:rPr lang="en-US" dirty="0" err="1"/>
              <a:t>lze</a:t>
            </a:r>
            <a:r>
              <a:rPr lang="en-US" dirty="0"/>
              <a:t> </a:t>
            </a:r>
            <a:r>
              <a:rPr lang="en-US" dirty="0" err="1"/>
              <a:t>dovodit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strany</a:t>
            </a:r>
            <a:r>
              <a:rPr lang="en-US" dirty="0"/>
              <a:t> </a:t>
            </a:r>
            <a:r>
              <a:rPr lang="en-US" dirty="0" err="1"/>
              <a:t>žalovaného</a:t>
            </a:r>
            <a:r>
              <a:rPr lang="en-US" dirty="0"/>
              <a:t> </a:t>
            </a:r>
            <a:r>
              <a:rPr lang="en-US" dirty="0" err="1"/>
              <a:t>došlo</a:t>
            </a:r>
            <a:r>
              <a:rPr lang="en-US" dirty="0"/>
              <a:t> k </a:t>
            </a:r>
            <a:r>
              <a:rPr lang="en-US" dirty="0" err="1"/>
              <a:t>přímé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nepřímé</a:t>
            </a:r>
            <a:r>
              <a:rPr lang="en-US" dirty="0"/>
              <a:t> </a:t>
            </a:r>
            <a:r>
              <a:rPr lang="en-US" dirty="0" err="1"/>
              <a:t>diskriminaci</a:t>
            </a:r>
            <a:endParaRPr lang="en-US" dirty="0"/>
          </a:p>
          <a:p>
            <a:r>
              <a:rPr lang="en-US" b="1" dirty="0"/>
              <a:t>a)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dirty="0" err="1"/>
              <a:t>pohlaví</a:t>
            </a:r>
            <a:r>
              <a:rPr lang="en-US" dirty="0"/>
              <a:t>, </a:t>
            </a:r>
            <a:r>
              <a:rPr lang="en-US" dirty="0" err="1"/>
              <a:t>rasového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etnického</a:t>
            </a:r>
            <a:r>
              <a:rPr lang="en-US" dirty="0"/>
              <a:t> </a:t>
            </a:r>
            <a:r>
              <a:rPr lang="en-US" dirty="0" err="1"/>
              <a:t>původu</a:t>
            </a:r>
            <a:r>
              <a:rPr lang="en-US" dirty="0"/>
              <a:t>, </a:t>
            </a:r>
            <a:r>
              <a:rPr lang="en-US" dirty="0" err="1"/>
              <a:t>náboženství</a:t>
            </a:r>
            <a:r>
              <a:rPr lang="en-US" dirty="0"/>
              <a:t>, </a:t>
            </a:r>
            <a:r>
              <a:rPr lang="en-US" dirty="0" err="1"/>
              <a:t>víry</a:t>
            </a:r>
            <a:r>
              <a:rPr lang="en-US" dirty="0"/>
              <a:t>, </a:t>
            </a:r>
            <a:r>
              <a:rPr lang="en-US" dirty="0" err="1"/>
              <a:t>světového</a:t>
            </a:r>
            <a:r>
              <a:rPr lang="en-US" dirty="0"/>
              <a:t> </a:t>
            </a:r>
            <a:r>
              <a:rPr lang="en-US" dirty="0" err="1"/>
              <a:t>názoru</a:t>
            </a:r>
            <a:r>
              <a:rPr lang="en-US" dirty="0"/>
              <a:t>, </a:t>
            </a:r>
            <a:r>
              <a:rPr lang="en-US" dirty="0" err="1"/>
              <a:t>zdravotního</a:t>
            </a:r>
            <a:r>
              <a:rPr lang="en-US" dirty="0"/>
              <a:t> </a:t>
            </a:r>
            <a:r>
              <a:rPr lang="en-US" dirty="0" err="1"/>
              <a:t>postižení</a:t>
            </a:r>
            <a:r>
              <a:rPr lang="en-US" dirty="0"/>
              <a:t>, </a:t>
            </a:r>
            <a:r>
              <a:rPr lang="en-US" dirty="0" err="1"/>
              <a:t>věku</a:t>
            </a:r>
            <a:r>
              <a:rPr lang="en-US" dirty="0"/>
              <a:t> </a:t>
            </a:r>
            <a:r>
              <a:rPr lang="en-US" dirty="0" err="1"/>
              <a:t>anebo</a:t>
            </a:r>
            <a:r>
              <a:rPr lang="en-US" dirty="0"/>
              <a:t> </a:t>
            </a:r>
            <a:r>
              <a:rPr lang="en-US" dirty="0" err="1"/>
              <a:t>sexuální</a:t>
            </a:r>
            <a:r>
              <a:rPr lang="en-US" dirty="0"/>
              <a:t> </a:t>
            </a:r>
            <a:r>
              <a:rPr lang="en-US" dirty="0" err="1"/>
              <a:t>orientace</a:t>
            </a:r>
            <a:r>
              <a:rPr lang="en-US" dirty="0"/>
              <a:t> </a:t>
            </a:r>
            <a:r>
              <a:rPr lang="en-US" b="1" dirty="0"/>
              <a:t>v </a:t>
            </a:r>
            <a:r>
              <a:rPr lang="en-US" b="1" dirty="0" err="1"/>
              <a:t>oblasti</a:t>
            </a:r>
            <a:r>
              <a:rPr lang="en-US" b="1" dirty="0"/>
              <a:t> </a:t>
            </a:r>
            <a:r>
              <a:rPr lang="en-US" b="1" dirty="0" err="1"/>
              <a:t>pracovní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jiné</a:t>
            </a:r>
            <a:r>
              <a:rPr lang="en-US" b="1" dirty="0"/>
              <a:t> </a:t>
            </a:r>
            <a:r>
              <a:rPr lang="en-US" b="1" dirty="0" err="1"/>
              <a:t>závislé</a:t>
            </a:r>
            <a:r>
              <a:rPr lang="en-US" b="1" dirty="0"/>
              <a:t> </a:t>
            </a:r>
            <a:r>
              <a:rPr lang="en-US" b="1" dirty="0" err="1"/>
              <a:t>činnosti</a:t>
            </a:r>
            <a:r>
              <a:rPr lang="en-US" b="1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nim</a:t>
            </a:r>
            <a:r>
              <a:rPr lang="en-US" dirty="0"/>
              <a:t>, </a:t>
            </a:r>
            <a:r>
              <a:rPr lang="en-US" dirty="0" err="1"/>
              <a:t>povolání</a:t>
            </a:r>
            <a:r>
              <a:rPr lang="en-US" dirty="0"/>
              <a:t>, </a:t>
            </a:r>
            <a:r>
              <a:rPr lang="en-US" dirty="0" err="1"/>
              <a:t>podnikání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samostatné</a:t>
            </a:r>
            <a:r>
              <a:rPr lang="en-US" dirty="0"/>
              <a:t> </a:t>
            </a:r>
            <a:r>
              <a:rPr lang="en-US" dirty="0" err="1"/>
              <a:t>výdělečné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nim</a:t>
            </a:r>
            <a:r>
              <a:rPr lang="en-US" dirty="0"/>
              <a:t>, </a:t>
            </a:r>
            <a:r>
              <a:rPr lang="en-US" dirty="0" err="1"/>
              <a:t>členství</a:t>
            </a:r>
            <a:r>
              <a:rPr lang="en-US" dirty="0"/>
              <a:t> v </a:t>
            </a:r>
            <a:r>
              <a:rPr lang="en-US" dirty="0" err="1"/>
              <a:t>organizacích</a:t>
            </a:r>
            <a:r>
              <a:rPr lang="en-US" dirty="0"/>
              <a:t> </a:t>
            </a:r>
            <a:r>
              <a:rPr lang="en-US" dirty="0" err="1"/>
              <a:t>zaměstnanců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zaměstnavatelů</a:t>
            </a:r>
            <a:r>
              <a:rPr lang="en-US" dirty="0"/>
              <a:t> a </a:t>
            </a:r>
            <a:r>
              <a:rPr lang="en-US" dirty="0" err="1"/>
              <a:t>členství</a:t>
            </a:r>
            <a:r>
              <a:rPr lang="en-US" dirty="0"/>
              <a:t> a </a:t>
            </a:r>
            <a:r>
              <a:rPr lang="en-US" dirty="0" err="1"/>
              <a:t>činnosti</a:t>
            </a:r>
            <a:r>
              <a:rPr lang="en-US" dirty="0"/>
              <a:t> v </a:t>
            </a:r>
            <a:r>
              <a:rPr lang="en-US" dirty="0" err="1"/>
              <a:t>profesních</a:t>
            </a:r>
            <a:r>
              <a:rPr lang="en-US" dirty="0"/>
              <a:t> </a:t>
            </a:r>
            <a:r>
              <a:rPr lang="en-US" dirty="0" err="1"/>
              <a:t>komorách</a:t>
            </a:r>
            <a:r>
              <a:rPr lang="en-US" dirty="0"/>
              <a:t>,</a:t>
            </a:r>
          </a:p>
          <a:p>
            <a:r>
              <a:rPr lang="en-US" b="1" dirty="0"/>
              <a:t>b)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b="1" dirty="0" err="1"/>
              <a:t>rasového</a:t>
            </a:r>
            <a:r>
              <a:rPr lang="en-US" b="1" dirty="0"/>
              <a:t> </a:t>
            </a:r>
            <a:r>
              <a:rPr lang="en-US" b="1" dirty="0" err="1"/>
              <a:t>nebo</a:t>
            </a:r>
            <a:r>
              <a:rPr lang="en-US" b="1" dirty="0"/>
              <a:t> </a:t>
            </a:r>
            <a:r>
              <a:rPr lang="en-US" b="1" dirty="0" err="1"/>
              <a:t>etnického</a:t>
            </a:r>
            <a:r>
              <a:rPr lang="en-US" b="1" dirty="0"/>
              <a:t> </a:t>
            </a:r>
            <a:r>
              <a:rPr lang="en-US" b="1" dirty="0" err="1"/>
              <a:t>původu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 </a:t>
            </a:r>
            <a:r>
              <a:rPr lang="en-US" dirty="0" err="1"/>
              <a:t>zdravotní</a:t>
            </a:r>
            <a:r>
              <a:rPr lang="en-US" dirty="0"/>
              <a:t> a </a:t>
            </a:r>
            <a:r>
              <a:rPr lang="en-US" dirty="0" err="1"/>
              <a:t>sociální</a:t>
            </a:r>
            <a:r>
              <a:rPr lang="en-US" dirty="0"/>
              <a:t> </a:t>
            </a:r>
            <a:r>
              <a:rPr lang="en-US" dirty="0" err="1"/>
              <a:t>péče</a:t>
            </a:r>
            <a:r>
              <a:rPr lang="en-US" dirty="0"/>
              <a:t>, v </a:t>
            </a:r>
            <a:r>
              <a:rPr lang="en-US" dirty="0" err="1"/>
              <a:t>přístupu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vzdělání</a:t>
            </a:r>
            <a:r>
              <a:rPr lang="en-US" dirty="0"/>
              <a:t> a </a:t>
            </a:r>
            <a:r>
              <a:rPr lang="en-US" dirty="0" err="1"/>
              <a:t>odborné</a:t>
            </a:r>
            <a:r>
              <a:rPr lang="en-US" dirty="0"/>
              <a:t> </a:t>
            </a:r>
            <a:r>
              <a:rPr lang="en-US" dirty="0" err="1"/>
              <a:t>přípravě</a:t>
            </a:r>
            <a:r>
              <a:rPr lang="en-US" dirty="0"/>
              <a:t>, 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veřejným</a:t>
            </a:r>
            <a:r>
              <a:rPr lang="en-US" dirty="0"/>
              <a:t> </a:t>
            </a:r>
            <a:r>
              <a:rPr lang="en-US" dirty="0" err="1"/>
              <a:t>zakázkám</a:t>
            </a:r>
            <a:r>
              <a:rPr lang="en-US" dirty="0"/>
              <a:t>, 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bydlení</a:t>
            </a:r>
            <a:r>
              <a:rPr lang="en-US" dirty="0"/>
              <a:t>, </a:t>
            </a:r>
            <a:r>
              <a:rPr lang="en-US" dirty="0" err="1"/>
              <a:t>členství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spolcích</a:t>
            </a:r>
            <a:r>
              <a:rPr lang="en-US" dirty="0"/>
              <a:t> a </a:t>
            </a:r>
            <a:r>
              <a:rPr lang="en-US" dirty="0" err="1"/>
              <a:t>jiných</a:t>
            </a:r>
            <a:r>
              <a:rPr lang="en-US" dirty="0"/>
              <a:t> </a:t>
            </a:r>
            <a:r>
              <a:rPr lang="en-US" dirty="0" err="1"/>
              <a:t>zájmových</a:t>
            </a:r>
            <a:r>
              <a:rPr lang="en-US" dirty="0"/>
              <a:t> </a:t>
            </a:r>
            <a:r>
              <a:rPr lang="en-US" dirty="0" err="1"/>
              <a:t>sdruženích</a:t>
            </a:r>
            <a:r>
              <a:rPr lang="en-US" dirty="0"/>
              <a:t> a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prodeji</a:t>
            </a:r>
            <a:r>
              <a:rPr lang="en-US" dirty="0"/>
              <a:t> </a:t>
            </a:r>
            <a:r>
              <a:rPr lang="en-US" dirty="0" err="1"/>
              <a:t>zboží</a:t>
            </a:r>
            <a:r>
              <a:rPr lang="en-US" dirty="0"/>
              <a:t> v </a:t>
            </a:r>
            <a:r>
              <a:rPr lang="en-US" dirty="0" err="1"/>
              <a:t>obchodě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 </a:t>
            </a:r>
            <a:r>
              <a:rPr lang="en-US" dirty="0" err="1"/>
              <a:t>služeb</a:t>
            </a:r>
            <a:r>
              <a:rPr lang="en-US" dirty="0"/>
              <a:t>, </a:t>
            </a:r>
            <a:r>
              <a:rPr lang="en-US" dirty="0" err="1"/>
              <a:t>nebo</a:t>
            </a:r>
            <a:endParaRPr lang="en-US" dirty="0"/>
          </a:p>
          <a:p>
            <a:r>
              <a:rPr lang="en-US" b="1" dirty="0"/>
              <a:t>c)</a:t>
            </a:r>
            <a:r>
              <a:rPr lang="en-US" dirty="0"/>
              <a:t> 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základě</a:t>
            </a:r>
            <a:r>
              <a:rPr lang="en-US" dirty="0"/>
              <a:t> </a:t>
            </a:r>
            <a:r>
              <a:rPr lang="en-US" b="1" dirty="0" err="1"/>
              <a:t>pohlaví</a:t>
            </a:r>
            <a:r>
              <a:rPr lang="en-US" b="1" dirty="0"/>
              <a:t> </a:t>
            </a:r>
            <a:r>
              <a:rPr lang="en-US" b="1" dirty="0" err="1"/>
              <a:t>při</a:t>
            </a:r>
            <a:r>
              <a:rPr lang="en-US" b="1" dirty="0"/>
              <a:t> </a:t>
            </a:r>
            <a:r>
              <a:rPr lang="en-US" b="1" dirty="0" err="1"/>
              <a:t>přístupu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 </a:t>
            </a:r>
            <a:r>
              <a:rPr lang="en-US" b="1" dirty="0" err="1"/>
              <a:t>zboží</a:t>
            </a:r>
            <a:r>
              <a:rPr lang="en-US" b="1" dirty="0"/>
              <a:t> a </a:t>
            </a:r>
            <a:r>
              <a:rPr lang="en-US" b="1" dirty="0" err="1"/>
              <a:t>službám</a:t>
            </a:r>
            <a:r>
              <a:rPr lang="en-US" dirty="0"/>
              <a:t>, </a:t>
            </a:r>
            <a:endParaRPr lang="cs-CZ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žalovaný</a:t>
            </a:r>
            <a:r>
              <a:rPr lang="en-US" dirty="0"/>
              <a:t> </a:t>
            </a:r>
            <a:r>
              <a:rPr lang="en-US" u="sng" dirty="0" err="1"/>
              <a:t>povinen</a:t>
            </a:r>
            <a:r>
              <a:rPr lang="en-US" u="sng" dirty="0"/>
              <a:t> </a:t>
            </a:r>
            <a:r>
              <a:rPr lang="en-US" u="sng" dirty="0" err="1"/>
              <a:t>dokázat</a:t>
            </a:r>
            <a:r>
              <a:rPr lang="en-US" u="sng" dirty="0"/>
              <a:t>, </a:t>
            </a:r>
            <a:r>
              <a:rPr lang="en-US" u="sng" dirty="0" err="1"/>
              <a:t>že</a:t>
            </a:r>
            <a:r>
              <a:rPr lang="en-US" u="sng" dirty="0"/>
              <a:t> </a:t>
            </a:r>
            <a:r>
              <a:rPr lang="en-US" u="sng" dirty="0" err="1"/>
              <a:t>nedošlo</a:t>
            </a:r>
            <a:r>
              <a:rPr lang="en-US" u="sng" dirty="0"/>
              <a:t> k </a:t>
            </a:r>
            <a:r>
              <a:rPr lang="en-US" u="sng" dirty="0" err="1"/>
              <a:t>porušení</a:t>
            </a:r>
            <a:r>
              <a:rPr lang="en-US" u="sng" dirty="0"/>
              <a:t> </a:t>
            </a:r>
            <a:r>
              <a:rPr lang="en-US" u="sng" dirty="0" err="1"/>
              <a:t>zásady</a:t>
            </a:r>
            <a:r>
              <a:rPr lang="en-US" u="sng" dirty="0"/>
              <a:t> </a:t>
            </a:r>
            <a:r>
              <a:rPr lang="en-US" u="sng" dirty="0" err="1"/>
              <a:t>rovného</a:t>
            </a:r>
            <a:r>
              <a:rPr lang="en-US" u="sng" dirty="0"/>
              <a:t> </a:t>
            </a:r>
            <a:r>
              <a:rPr lang="en-US" u="sng" dirty="0" err="1"/>
              <a:t>zacházení</a:t>
            </a:r>
            <a:r>
              <a:rPr lang="en-US" u="sng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37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E2F81-3C86-4276-9650-09DE50AE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Místo statistik…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72BB52-D351-4D90-8282-1E8C2C5F95F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1661319"/>
            <a:ext cx="8496300" cy="4968081"/>
          </a:xfrm>
        </p:spPr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333333"/>
                </a:solidFill>
                <a:latin typeface="Roboto Condensed" panose="02000000000000000000" pitchFamily="2" charset="0"/>
              </a:rPr>
              <a:t>Žalobkyně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pracuje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u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od 21. 3. 2005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ekonomický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poradce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–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specialista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</a:t>
            </a:r>
            <a:r>
              <a:rPr lang="cs-CZ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přihlásila</a:t>
            </a:r>
            <a:r>
              <a:rPr lang="cs-CZ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do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obsazení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které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vyhlásil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červnu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2005.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zúčastnila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pohovoru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u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společnosti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cs-CZ" dirty="0">
                <a:solidFill>
                  <a:srgbClr val="333333"/>
                </a:solidFill>
                <a:latin typeface="Roboto Condensed" panose="02000000000000000000" pitchFamily="2" charset="0"/>
              </a:rPr>
              <a:t>..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která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prováděla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vhodných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kandidátů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zodpověděla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odborné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otázky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řešila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modelový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příklad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;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ačkoliv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uspěla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nejlepší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nebyla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pozici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ředitelky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vybrána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které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rozhodovalo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obsazení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místa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nakonec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vhodného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nenalezlo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rozhodlo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pokračování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cs-CZ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(bez žalobkyně)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Dalšího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kola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zúčastnili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jiní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kandidáti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funkci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b="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vybrán</a:t>
            </a:r>
            <a:r>
              <a:rPr lang="en-US" b="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P. P.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565995B-F884-41A5-9C64-AC19B2B47D2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105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188640"/>
            <a:ext cx="8153400" cy="990600"/>
          </a:xfrm>
        </p:spPr>
        <p:txBody>
          <a:bodyPr/>
          <a:lstStyle/>
          <a:p>
            <a:r>
              <a:rPr lang="cs-CZ" dirty="0"/>
              <a:t>Obrana zaměstnavatele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81534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namítal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celé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proběhlo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transparentně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několika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fázích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regulérně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bez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uplatňování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jakýchkoliv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diskriminačních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kriterií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“. V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prvním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kterého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zúčastnila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také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nebyl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vybrán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žádný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neboť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které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muselo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obsazení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rozhodnout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jednomyslně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se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vhodném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uchazeči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neshodlo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vhodní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doporučeni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J. H.,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avšak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nevybralo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žádného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nich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). Za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této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situace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rozhodlo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bude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pokračováno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 „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novými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kandidáty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“, a v 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této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druhé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části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do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cs-CZ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(od března 2006) </a:t>
            </a:r>
            <a:r>
              <a:rPr lang="en-US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vybrán</a:t>
            </a:r>
            <a:r>
              <a:rPr lang="en-US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P. P.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84416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A3E3-46C0-4270-8611-434228A32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267" y="166092"/>
            <a:ext cx="8153400" cy="990600"/>
          </a:xfrm>
        </p:spPr>
        <p:txBody>
          <a:bodyPr/>
          <a:lstStyle/>
          <a:p>
            <a:r>
              <a:rPr lang="cs-CZ" dirty="0"/>
              <a:t>Průběh řízení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7D60A-DAA9-4AA2-A886-645A23DD3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336CA91-6039-4734-9D9B-BDE0D019194D}" type="slidenum">
              <a:rPr lang="cs-CZ" smtClean="0"/>
              <a:t>18</a:t>
            </a:fld>
            <a:endParaRPr lang="cs-CZ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BA041C-3503-4126-BE00-03BD608E694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3400" y="1700808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 Praha 7 (2006): žalobu zamítl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MS Praha (2007): potvrdil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NS (2009):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21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246/2008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 – zrušil rozsudek MS Praha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MS Praha (2010): zrušil rozsudek OS Praha 7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 Praha 7 (2010): žalobu zamítl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MS Praha (2011): zrušil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OS Praha 7 (2012): žalobu zamítl </a:t>
            </a:r>
          </a:p>
          <a:p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MS Praha (2013): zrušil, nařídil přidělení jinému senátu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227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/>
          <a:lstStyle/>
          <a:p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246/2008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153400" cy="4495800"/>
          </a:xfrm>
        </p:spPr>
        <p:txBody>
          <a:bodyPr>
            <a:noAutofit/>
          </a:bodyPr>
          <a:lstStyle/>
          <a:p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-li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účasti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dalším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vyloučena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je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podle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názoru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dovolacího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soudu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již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toho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samo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sobě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zřejmé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tímto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jednáním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srovnání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jinými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možnými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uchazeči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znevýhodněna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;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tomto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závěru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nic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nemění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to,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do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dalšího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přibrána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proto,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neuspěla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původním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její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angažování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ředitelky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„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neakceptovatelné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“. </a:t>
            </a:r>
            <a:r>
              <a:rPr lang="cs-CZ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(…)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;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uvedeném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závěru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nic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nemění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ani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skutečnost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obsazení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místa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vůbec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nemusel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vypisovat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V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projednávané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věci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především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důležité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takový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způsob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obsazení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funkce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rozhodl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vztazích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takovém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(„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dobrovolně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provedeném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vznikajících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je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zakázána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přímá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nepřímá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diskriminačních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důvodů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vymezených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ustanovení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§ 1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4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až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10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zákoníku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Nejvyšší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soud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uzavřel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tohoto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stavu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věci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odůvodněn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závěr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jednáním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jejího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představenstva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jímž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vyloučena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možné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účasti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dalším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přestože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prvním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výběrovém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vyhodnocena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jako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uchazečka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nesplňující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stanovené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podmínky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srovnání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jinými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možnými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uchazeči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znevýhodněna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přístupu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finančního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ředitele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tvrdila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-li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průběhu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důvodem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její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kterou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upřena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příležitost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dosáhnout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funkčního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postupu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zaměstnání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ženské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pohlaví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bylo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třeba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tento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tvrzený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diskriminační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důvod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smyslu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ustanovení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§ 133a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1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občanského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soudního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řádu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považovat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prokázaný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ledaže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by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tvrdil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prostřednictvím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jím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označených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důkazů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prokázal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by za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řízení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jinak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vyplynulo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žalovaný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vůči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zaměstnancům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neporušil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neporušuje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zásadu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rovného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stejného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zacházení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(§ 1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3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zákoníku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práce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).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Odvolací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soud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však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věcí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tohoto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pohledu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náležitě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1550" i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nezabýval</a:t>
            </a:r>
            <a:r>
              <a:rPr lang="en-US" sz="1550" i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</a:t>
            </a:r>
            <a:endParaRPr lang="en-US" sz="1550" dirty="0"/>
          </a:p>
        </p:txBody>
      </p:sp>
    </p:spTree>
    <p:extLst>
      <p:ext uri="{BB962C8B-B14F-4D97-AF65-F5344CB8AC3E}">
        <p14:creationId xmlns:p14="http://schemas.microsoft.com/office/powerpoint/2010/main" val="360447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Listina základních práv a svobod </a:t>
            </a:r>
          </a:p>
          <a:p>
            <a:r>
              <a:rPr lang="cs-CZ" dirty="0"/>
              <a:t>Čl 3.: </a:t>
            </a:r>
            <a:r>
              <a:rPr lang="en-US" dirty="0" err="1"/>
              <a:t>Základní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a </a:t>
            </a:r>
            <a:r>
              <a:rPr lang="en-US" dirty="0" err="1"/>
              <a:t>svobody</a:t>
            </a:r>
            <a:r>
              <a:rPr lang="en-US" dirty="0"/>
              <a:t> se </a:t>
            </a:r>
            <a:r>
              <a:rPr lang="en-US" dirty="0" err="1"/>
              <a:t>zaručují</a:t>
            </a:r>
            <a:r>
              <a:rPr lang="en-US" dirty="0"/>
              <a:t> </a:t>
            </a:r>
            <a:r>
              <a:rPr lang="en-US" dirty="0" err="1"/>
              <a:t>všem</a:t>
            </a:r>
            <a:r>
              <a:rPr lang="en-US" dirty="0"/>
              <a:t> bez </a:t>
            </a:r>
            <a:r>
              <a:rPr lang="en-US" dirty="0" err="1"/>
              <a:t>rozdílu</a:t>
            </a:r>
            <a:r>
              <a:rPr lang="en-US" dirty="0"/>
              <a:t> </a:t>
            </a:r>
            <a:r>
              <a:rPr lang="en-US" dirty="0" err="1"/>
              <a:t>pohlaví</a:t>
            </a:r>
            <a:r>
              <a:rPr lang="en-US" dirty="0"/>
              <a:t>, </a:t>
            </a:r>
            <a:r>
              <a:rPr lang="en-US" dirty="0" err="1"/>
              <a:t>rasy</a:t>
            </a:r>
            <a:r>
              <a:rPr lang="en-US" dirty="0"/>
              <a:t>, </a:t>
            </a:r>
            <a:r>
              <a:rPr lang="en-US" dirty="0" err="1"/>
              <a:t>barvy</a:t>
            </a:r>
            <a:r>
              <a:rPr lang="en-US" dirty="0"/>
              <a:t> </a:t>
            </a:r>
            <a:r>
              <a:rPr lang="en-US" dirty="0" err="1"/>
              <a:t>pleti</a:t>
            </a:r>
            <a:r>
              <a:rPr lang="en-US" dirty="0"/>
              <a:t>, </a:t>
            </a:r>
            <a:r>
              <a:rPr lang="en-US" dirty="0" err="1"/>
              <a:t>jazyka</a:t>
            </a:r>
            <a:r>
              <a:rPr lang="en-US" dirty="0"/>
              <a:t>, </a:t>
            </a:r>
            <a:r>
              <a:rPr lang="en-US" dirty="0" err="1"/>
              <a:t>víry</a:t>
            </a:r>
            <a:r>
              <a:rPr lang="en-US" dirty="0"/>
              <a:t> a </a:t>
            </a:r>
            <a:r>
              <a:rPr lang="en-US" dirty="0" err="1"/>
              <a:t>náboženství</a:t>
            </a:r>
            <a:r>
              <a:rPr lang="en-US" dirty="0"/>
              <a:t>, </a:t>
            </a:r>
            <a:r>
              <a:rPr lang="en-US" dirty="0" err="1"/>
              <a:t>politického</a:t>
            </a:r>
            <a:r>
              <a:rPr lang="en-US" dirty="0"/>
              <a:t>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smýšlení</a:t>
            </a:r>
            <a:r>
              <a:rPr lang="en-US" dirty="0"/>
              <a:t>, </a:t>
            </a:r>
            <a:r>
              <a:rPr lang="en-US" dirty="0" err="1"/>
              <a:t>národního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sociálního</a:t>
            </a:r>
            <a:r>
              <a:rPr lang="en-US" dirty="0"/>
              <a:t> </a:t>
            </a:r>
            <a:r>
              <a:rPr lang="en-US" dirty="0" err="1"/>
              <a:t>původu</a:t>
            </a:r>
            <a:r>
              <a:rPr lang="en-US" dirty="0"/>
              <a:t>, </a:t>
            </a:r>
            <a:r>
              <a:rPr lang="en-US" dirty="0" err="1"/>
              <a:t>příslušnosti</a:t>
            </a:r>
            <a:r>
              <a:rPr lang="en-US" dirty="0"/>
              <a:t> k </a:t>
            </a:r>
            <a:r>
              <a:rPr lang="en-US" dirty="0" err="1"/>
              <a:t>národnostní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etnické</a:t>
            </a:r>
            <a:r>
              <a:rPr lang="en-US" dirty="0"/>
              <a:t> </a:t>
            </a:r>
            <a:r>
              <a:rPr lang="en-US" dirty="0" err="1"/>
              <a:t>menšině</a:t>
            </a:r>
            <a:r>
              <a:rPr lang="en-US" dirty="0"/>
              <a:t>, </a:t>
            </a:r>
            <a:r>
              <a:rPr lang="en-US" dirty="0" err="1"/>
              <a:t>majetku</a:t>
            </a:r>
            <a:r>
              <a:rPr lang="en-US" dirty="0"/>
              <a:t>, </a:t>
            </a:r>
            <a:r>
              <a:rPr lang="en-US" dirty="0" err="1"/>
              <a:t>rodu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jiného</a:t>
            </a:r>
            <a:r>
              <a:rPr lang="en-US" dirty="0"/>
              <a:t> </a:t>
            </a:r>
            <a:r>
              <a:rPr lang="en-US" dirty="0" err="1"/>
              <a:t>postavení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0284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94084"/>
            <a:ext cx="8153400" cy="990600"/>
          </a:xfrm>
        </p:spPr>
        <p:txBody>
          <a:bodyPr/>
          <a:lstStyle/>
          <a:p>
            <a:r>
              <a:rPr lang="cs-CZ" dirty="0"/>
              <a:t>OS P7 počtvrté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153400" cy="4495800"/>
          </a:xfrm>
        </p:spPr>
        <p:txBody>
          <a:bodyPr>
            <a:normAutofit/>
          </a:bodyPr>
          <a:lstStyle/>
          <a:p>
            <a:r>
              <a:rPr lang="cs-CZ" dirty="0"/>
              <a:t>OS Praha 7 (2017)</a:t>
            </a:r>
          </a:p>
          <a:p>
            <a:r>
              <a:rPr lang="cs-CZ" dirty="0"/>
              <a:t>Ze svědecké výpovědi předsedkyně představenstva a účastnické výpovědi žalobkyně dovodil diskriminaci </a:t>
            </a:r>
          </a:p>
          <a:p>
            <a:r>
              <a:rPr lang="cs-CZ" dirty="0"/>
              <a:t>Přiznal omluvu, zamítl náhradu nemajetkové újmy 1.000.000 Kč, zamítl nahrazení projevu vůle k uzavření smlouvy</a:t>
            </a:r>
          </a:p>
          <a:p>
            <a:r>
              <a:rPr lang="cs-CZ" dirty="0"/>
              <a:t>MS Praha (2018): potvrdil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17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9060" y="234722"/>
            <a:ext cx="8153400" cy="990600"/>
          </a:xfrm>
        </p:spPr>
        <p:txBody>
          <a:bodyPr/>
          <a:lstStyle/>
          <a:p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2770/2019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31540" y="1628800"/>
            <a:ext cx="8280920" cy="4984204"/>
          </a:xfrm>
        </p:spPr>
        <p:txBody>
          <a:bodyPr>
            <a:noAutofit/>
          </a:bodyPr>
          <a:lstStyle/>
          <a:p>
            <a:pPr algn="just"/>
            <a:r>
              <a:rPr lang="cs-CZ" sz="2000" dirty="0"/>
              <a:t>NS (2020): odmítl dovolání proti závěru, že nelze nahradit projev vůle k uzavření pracovní smlouvy: </a:t>
            </a:r>
          </a:p>
          <a:p>
            <a:pPr algn="just"/>
            <a:r>
              <a:rPr lang="cs-CZ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„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 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případě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 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porušování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práv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povinností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vyplývajících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rovného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zacházení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 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diskriminaci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došlo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vznikem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pracovního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poměru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uplatňování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práva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zaměstnání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přiměřeným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způsobem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odstranění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následků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tohoto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porušování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jehož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by se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zaměstnanec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mohl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úspěšně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domáhat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přijetí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zaměstnance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do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pracovního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poměru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zaměstnavatelem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který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jej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odmítl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přijmout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základě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porušování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práv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povinností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vyplývajících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rovného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zacházení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neboť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pracovněprávní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vztahy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podle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zákoníku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mohou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vzniknout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cs-CZ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(…)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jen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souhlasem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zaměstnance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zaměstnavatele, a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zaměstnavatel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proto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povinen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uzavřít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zaměstnancem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smlouvu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popřípadě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ho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jmenovat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vedoucí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místo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),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kterou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zakládá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pracovní</a:t>
            </a:r>
            <a:r>
              <a:rPr lang="en-US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2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poměr</a:t>
            </a:r>
            <a:r>
              <a:rPr lang="cs-CZ" sz="22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“</a:t>
            </a:r>
            <a:endParaRPr lang="en-US" sz="2200" i="1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722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B6C0D-C028-4E77-99FC-F545E1166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2770/2019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1281C4-C460-498C-BD46-C7707E1FEF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1645632"/>
            <a:ext cx="8496300" cy="4968081"/>
          </a:xfrm>
        </p:spPr>
        <p:txBody>
          <a:bodyPr>
            <a:noAutofit/>
          </a:bodyPr>
          <a:lstStyle/>
          <a:p>
            <a:r>
              <a:rPr lang="cs-CZ" sz="2000" dirty="0"/>
              <a:t>NS (2020): zrušil rozsudek MS Praha a OS Praha 7 ve vztahu k náhradě nemajetkové újmy </a:t>
            </a:r>
          </a:p>
          <a:p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Soudům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je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však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třeba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vytknout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náležitě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nepřihlédly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k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tomu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projednávané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věci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strany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jednalo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důvodu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pohlaví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což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samo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sobě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představuje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okolnost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hodnou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zvláštního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zřetele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určování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způsobu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výše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přiměřeného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zadostiučinění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a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otázku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zda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je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postačující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zjednání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nápravy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podle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ustanovení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§ 7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4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neposuzovaly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z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hlediska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intenzity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trvání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rozsahu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nepříznivých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následků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vzniklých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(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nezabývaly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se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například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tím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od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diskriminačního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jednání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žalovaného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již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uplynula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dlouhá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doba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což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může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snižovat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funkčnost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a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účinnost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přiznaného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zadostiučinění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formě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omluvy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a ani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žalobkyní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tvrzenou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publicitou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tohoto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případu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diskriminace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).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Nevzaly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tedy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v 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úvahu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všechny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okolnosti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případu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které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by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mohly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nasvědčovat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tomu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,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že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nebylo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postačující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zjednání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nápravy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podle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ustanovení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§ 7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odst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4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zák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 </a:t>
            </a:r>
            <a:r>
              <a:rPr lang="en-US" sz="2000" i="1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práce</a:t>
            </a:r>
            <a:r>
              <a:rPr lang="en-US" sz="2000" i="1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.</a:t>
            </a:r>
            <a:endParaRPr lang="cs-CZ" sz="2000" i="1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53F0EC6-4AC0-4326-857A-41711343A25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5448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8CC12-AC85-4345-9A9B-531A1EE7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 co bylo dál…?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3D11B5-6A2D-4557-93FE-FBFECDEB5D5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850" y="1701279"/>
            <a:ext cx="8496300" cy="4968081"/>
          </a:xfrm>
        </p:spPr>
        <p:txBody>
          <a:bodyPr>
            <a:normAutofit/>
          </a:bodyPr>
          <a:lstStyle/>
          <a:p>
            <a:r>
              <a:rPr lang="cs-CZ" dirty="0"/>
              <a:t>OS Praha 7 (2021): vydal rozsudek</a:t>
            </a:r>
          </a:p>
          <a:p>
            <a:r>
              <a:rPr lang="cs-CZ" dirty="0"/>
              <a:t>MS Praha: jednání nařízeno na 21.4.2022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CE722-89BA-4801-9E7C-412F49A7E26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409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DCD77-E685-44DE-9D34-90E54E6612B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54A4D-48F8-4B9C-85A9-5C8C1A93A1B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24</a:t>
            </a:fld>
            <a:endParaRPr lang="cs-C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78DB86-6A7C-4E3B-BD90-EEE520557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65175"/>
            <a:ext cx="8977095" cy="540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548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obtěžování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Zaměstnankyně pracující jako advokátní koncipientka podala výpověď a obvinila svého bývalého zaměstnavatele ze sexuálního obtěžování. Dle její výpovědi ji na oslavě narozenin nutil, aby se svlékla a vykoupala v bazénku s tím, že jí jinak nezvýší mzdu. Jako další příklady uvádí vyžadování polibků na rty, oslovování „Macku“, líčení zaměstnavatelových sexuálních zkušeností, zasílání vulgárních obrázků. Zaměstnavatel své jednání částečně popírá a částečně uvádí, že šlo o konsensuální aktivitu, která zaměstnankyni byla příjemná. Jak byste takové jednání právně posoudili?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7553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7EEBD-D66B-4FBD-9827-8D4987249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/>
          <a:p>
            <a:r>
              <a:rPr lang="cs-CZ" b="1" dirty="0"/>
              <a:t>Obtěžování </a:t>
            </a:r>
            <a:endParaRPr lang="en-US" dirty="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C05BFBC-9CFD-493D-8DED-9C1EEEF75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1" y="119273"/>
            <a:ext cx="9499883" cy="6619454"/>
          </a:xfrm>
          <a:prstGeom prst="rect">
            <a:avLst/>
          </a:prstGeo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6757782-96B7-D299-0058-1448AF3F7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B1E16487-ADA5-C399-5F84-6CF12B861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73602"/>
            <a:ext cx="21336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043C14C5-4EFC-4118-879D-40CCE9F28BCC}" type="slidenum">
              <a:rPr lang="cs-CZ" smtClean="0"/>
              <a:pPr>
                <a:spcAft>
                  <a:spcPts val="600"/>
                </a:spcAft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6364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C5A07-5869-4743-8D7E-B3997BF34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04664"/>
            <a:ext cx="7128792" cy="576064"/>
          </a:xfrm>
        </p:spPr>
        <p:txBody>
          <a:bodyPr>
            <a:noAutofit/>
          </a:bodyPr>
          <a:lstStyle/>
          <a:p>
            <a:r>
              <a:rPr lang="cs-CZ" sz="4000" dirty="0"/>
              <a:t>Pojem obtěžování </a:t>
            </a:r>
            <a:endParaRPr lang="en-US" sz="4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B43EF-3808-405C-9FEF-277C49D412E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745209"/>
            <a:ext cx="8496943" cy="51127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</a:rPr>
              <a:t>Obtěžováním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rozumí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nežádoucí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chování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související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důvody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uvedenými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 § 2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 3,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jehož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záměrem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důsledkem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snížení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důstojnosti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vytvoření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zastrašujícího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nepřátelského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ponižujícího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pokořujícího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urážlivého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prostředí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může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být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oprávněně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vnímáno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jako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podmínka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rozhodnutí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ovlivňující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výkon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práv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povinností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vyplývajících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z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právních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vztahů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03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6F38-F02B-42A4-B7D5-A1A377EE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208" y="332656"/>
            <a:ext cx="7128792" cy="576064"/>
          </a:xfrm>
        </p:spPr>
        <p:txBody>
          <a:bodyPr>
            <a:noAutofit/>
          </a:bodyPr>
          <a:lstStyle/>
          <a:p>
            <a:r>
              <a:rPr lang="cs-CZ" sz="3600" dirty="0"/>
              <a:t>První forma obtěžování</a:t>
            </a:r>
            <a:endParaRPr lang="en-US" sz="36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C0ED2-DAB6-47FA-9BF8-C5EA4E8131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556569"/>
            <a:ext cx="8496943" cy="5112791"/>
          </a:xfrm>
        </p:spPr>
        <p:txBody>
          <a:bodyPr>
            <a:normAutofit/>
          </a:bodyPr>
          <a:lstStyle/>
          <a:p>
            <a:r>
              <a:rPr lang="cs-CZ" dirty="0"/>
              <a:t>Diskriminační důvod </a:t>
            </a:r>
          </a:p>
          <a:p>
            <a:r>
              <a:rPr lang="cs-CZ" dirty="0"/>
              <a:t>Nežádoucí jednání</a:t>
            </a:r>
          </a:p>
          <a:p>
            <a:r>
              <a:rPr lang="cs-CZ" dirty="0"/>
              <a:t>Namířené vůči konkrétnímu jednotlivci nebo i neurčité skupině (II. ÚS 1174/09 – baseballová pálka)</a:t>
            </a:r>
          </a:p>
          <a:p>
            <a:r>
              <a:rPr lang="cs-CZ" dirty="0"/>
              <a:t>Úmysl (ve vztahu k obtěžujícímu jednání, nikoli k následku - C-303/06 </a:t>
            </a:r>
            <a:r>
              <a:rPr lang="cs-CZ" dirty="0" err="1"/>
              <a:t>Coleman</a:t>
            </a:r>
            <a:r>
              <a:rPr lang="cs-CZ" dirty="0"/>
              <a:t>; „nevinný vtip“)</a:t>
            </a:r>
          </a:p>
          <a:p>
            <a:r>
              <a:rPr lang="cs-CZ" dirty="0"/>
              <a:t>Typicky déletrvající, opakované či systematické (neplatí u incidentu značné intenzity) </a:t>
            </a:r>
          </a:p>
          <a:p>
            <a:r>
              <a:rPr lang="cs-CZ" dirty="0"/>
              <a:t>Potenciál poškodit osobnost, důstojnost či integritu</a:t>
            </a:r>
          </a:p>
          <a:p>
            <a:r>
              <a:rPr lang="cs-CZ" dirty="0"/>
              <a:t>Subjektivní i objektivní stránka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E429D3-EDA4-43AE-9599-9A1B6CE2A6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9635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31788-ABF1-4D0B-AC6A-59C6B49BB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04664"/>
            <a:ext cx="7128792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Druhá forma obtěžování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054E7-4962-427E-BF76-40269945D0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9" y="1651167"/>
            <a:ext cx="8496943" cy="5112791"/>
          </a:xfrm>
        </p:spPr>
        <p:txBody>
          <a:bodyPr/>
          <a:lstStyle/>
          <a:p>
            <a:r>
              <a:rPr lang="cs-CZ" dirty="0"/>
              <a:t>Diskriminační důvod </a:t>
            </a:r>
          </a:p>
          <a:p>
            <a:r>
              <a:rPr lang="cs-CZ" dirty="0"/>
              <a:t>Nežádoucí jednání</a:t>
            </a:r>
          </a:p>
          <a:p>
            <a:r>
              <a:rPr lang="cs-CZ" dirty="0"/>
              <a:t>Podmínka pro rozhodnutí ovlivňující výkon práv a povinností vyplývajících z právních vztahů („</a:t>
            </a:r>
            <a:r>
              <a:rPr lang="cs-CZ" dirty="0" err="1"/>
              <a:t>quid</a:t>
            </a:r>
            <a:r>
              <a:rPr lang="cs-CZ" dirty="0"/>
              <a:t> pro quo“)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Konsensuální vztahy na pracovišti? </a:t>
            </a:r>
          </a:p>
          <a:p>
            <a:endParaRPr lang="cs-CZ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BE9362-6C05-489C-95D7-18A3954B9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583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Směrnice Rady 2000/43/ES o rasové rovnosti </a:t>
            </a:r>
          </a:p>
          <a:p>
            <a:r>
              <a:rPr lang="cs-CZ" dirty="0"/>
              <a:t>Směrnice Rady 79/7/EHS </a:t>
            </a:r>
            <a:r>
              <a:rPr lang="en-US" dirty="0"/>
              <a:t>o </a:t>
            </a:r>
            <a:r>
              <a:rPr lang="en-US" dirty="0" err="1"/>
              <a:t>postupném</a:t>
            </a:r>
            <a:r>
              <a:rPr lang="en-US" dirty="0"/>
              <a:t> </a:t>
            </a:r>
            <a:r>
              <a:rPr lang="en-US" dirty="0" err="1"/>
              <a:t>zavedení</a:t>
            </a:r>
            <a:r>
              <a:rPr lang="en-US" dirty="0"/>
              <a:t> </a:t>
            </a:r>
            <a:r>
              <a:rPr lang="en-US" dirty="0" err="1"/>
              <a:t>zásady</a:t>
            </a:r>
            <a:r>
              <a:rPr lang="en-US" dirty="0"/>
              <a:t> </a:t>
            </a:r>
            <a:r>
              <a:rPr lang="en-US" dirty="0" err="1"/>
              <a:t>rovného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pro </a:t>
            </a:r>
            <a:r>
              <a:rPr lang="en-US" dirty="0" err="1"/>
              <a:t>muže</a:t>
            </a:r>
            <a:r>
              <a:rPr lang="en-US" dirty="0"/>
              <a:t> a </a:t>
            </a:r>
            <a:r>
              <a:rPr lang="en-US" dirty="0" err="1"/>
              <a:t>ženy</a:t>
            </a:r>
            <a:r>
              <a:rPr lang="en-US" dirty="0"/>
              <a:t> v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sociálního</a:t>
            </a:r>
            <a:r>
              <a:rPr lang="en-US" dirty="0"/>
              <a:t> </a:t>
            </a:r>
            <a:r>
              <a:rPr lang="en-US" dirty="0" err="1"/>
              <a:t>zabezpečení</a:t>
            </a:r>
            <a:endParaRPr lang="cs-CZ" dirty="0"/>
          </a:p>
          <a:p>
            <a:r>
              <a:rPr lang="cs-CZ" dirty="0"/>
              <a:t>Směrnice Rady 2004/113/ES o rovném zacházení s muži a ženami v přístupu ke zboží a službám a jejich poskytování </a:t>
            </a:r>
          </a:p>
          <a:p>
            <a:r>
              <a:rPr lang="cs-CZ" dirty="0"/>
              <a:t>Směrnice EP a Rady 2006/54/ES </a:t>
            </a:r>
            <a:r>
              <a:rPr lang="en-US" dirty="0"/>
              <a:t>o </a:t>
            </a:r>
            <a:r>
              <a:rPr lang="en-US" dirty="0" err="1"/>
              <a:t>zavedení</a:t>
            </a:r>
            <a:r>
              <a:rPr lang="en-US" dirty="0"/>
              <a:t> </a:t>
            </a:r>
            <a:r>
              <a:rPr lang="en-US" dirty="0" err="1"/>
              <a:t>zásady</a:t>
            </a:r>
            <a:r>
              <a:rPr lang="en-US" dirty="0"/>
              <a:t> </a:t>
            </a:r>
            <a:r>
              <a:rPr lang="en-US" dirty="0" err="1"/>
              <a:t>rovných</a:t>
            </a:r>
            <a:r>
              <a:rPr lang="en-US" dirty="0"/>
              <a:t> </a:t>
            </a:r>
            <a:r>
              <a:rPr lang="en-US" dirty="0" err="1"/>
              <a:t>příležitostí</a:t>
            </a:r>
            <a:r>
              <a:rPr lang="en-US" dirty="0"/>
              <a:t> a </a:t>
            </a:r>
            <a:r>
              <a:rPr lang="en-US" dirty="0" err="1"/>
              <a:t>rovného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pro </a:t>
            </a:r>
            <a:r>
              <a:rPr lang="en-US" dirty="0" err="1"/>
              <a:t>muže</a:t>
            </a:r>
            <a:r>
              <a:rPr lang="en-US" dirty="0"/>
              <a:t> a </a:t>
            </a:r>
            <a:r>
              <a:rPr lang="en-US" dirty="0" err="1"/>
              <a:t>ženy</a:t>
            </a:r>
            <a:r>
              <a:rPr lang="en-US" dirty="0"/>
              <a:t> v 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zaměstnání</a:t>
            </a:r>
            <a:r>
              <a:rPr lang="en-US" dirty="0"/>
              <a:t> a </a:t>
            </a:r>
            <a:r>
              <a:rPr lang="en-US" dirty="0" err="1"/>
              <a:t>povolání</a:t>
            </a:r>
            <a:endParaRPr lang="cs-CZ" dirty="0"/>
          </a:p>
          <a:p>
            <a:r>
              <a:rPr lang="cs-CZ" dirty="0"/>
              <a:t>Směrnice Rady 2000/78/ES, </a:t>
            </a:r>
            <a:r>
              <a:rPr lang="en-US" dirty="0" err="1"/>
              <a:t>kterou</a:t>
            </a:r>
            <a:r>
              <a:rPr lang="en-US" dirty="0"/>
              <a:t> se </a:t>
            </a:r>
            <a:r>
              <a:rPr lang="en-US" dirty="0" err="1"/>
              <a:t>stanoví</a:t>
            </a:r>
            <a:r>
              <a:rPr lang="en-US" dirty="0"/>
              <a:t> </a:t>
            </a:r>
            <a:r>
              <a:rPr lang="en-US" dirty="0" err="1"/>
              <a:t>obecný</a:t>
            </a:r>
            <a:r>
              <a:rPr lang="en-US" dirty="0"/>
              <a:t> </a:t>
            </a:r>
            <a:r>
              <a:rPr lang="en-US" dirty="0" err="1"/>
              <a:t>rámec</a:t>
            </a:r>
            <a:r>
              <a:rPr lang="en-US" dirty="0"/>
              <a:t> pro </a:t>
            </a:r>
            <a:r>
              <a:rPr lang="en-US" dirty="0" err="1"/>
              <a:t>rovné</a:t>
            </a:r>
            <a:r>
              <a:rPr lang="en-US" dirty="0"/>
              <a:t> </a:t>
            </a:r>
            <a:r>
              <a:rPr lang="en-US" dirty="0" err="1"/>
              <a:t>zacházení</a:t>
            </a:r>
            <a:r>
              <a:rPr lang="en-US" dirty="0"/>
              <a:t> v </a:t>
            </a:r>
            <a:r>
              <a:rPr lang="en-US" dirty="0" err="1"/>
              <a:t>zaměstnání</a:t>
            </a:r>
            <a:r>
              <a:rPr lang="en-US" dirty="0"/>
              <a:t> a </a:t>
            </a:r>
            <a:r>
              <a:rPr lang="en-US" dirty="0" err="1"/>
              <a:t>povolání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742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64513-F2CD-4127-B759-9EC8D4986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32656"/>
            <a:ext cx="7128792" cy="576064"/>
          </a:xfrm>
        </p:spPr>
        <p:txBody>
          <a:bodyPr>
            <a:normAutofit fontScale="90000"/>
          </a:bodyPr>
          <a:lstStyle/>
          <a:p>
            <a:r>
              <a:rPr lang="cs-CZ" dirty="0"/>
              <a:t>Sexuální obtěžování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67A70-ABF9-4C92-91CB-C7F2ADFD8D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3528" y="1760166"/>
            <a:ext cx="8496943" cy="5112791"/>
          </a:xfrm>
        </p:spPr>
        <p:txBody>
          <a:bodyPr/>
          <a:lstStyle/>
          <a:p>
            <a:r>
              <a:rPr lang="cs-CZ" dirty="0"/>
              <a:t>Obtěžování, které má sexuální povahu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Sexuální nátlak („donutí k pohlavnímu sebeukájení, k obnažování nebo jinému srovnatelnému chování“) </a:t>
            </a:r>
          </a:p>
          <a:p>
            <a:r>
              <a:rPr lang="cs-CZ" dirty="0"/>
              <a:t>Znásilnění („pohlavní styk“)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3E3EC-EB57-4B8D-B6F8-23E9BBEB5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55B195E7-E09C-4879-AB61-0F645C2C373E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454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Sexuální obtěžování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Zaměstnankyně pracující jako advokátní koncipientka podala výpověď a obvinila svého bývalého zaměstnavatele ze sexuálního obtěžování. Dle její výpovědi ji na oslavě narozenin nutil, aby se svlékla a vykoupala v bazénku s tím, že jí jinak nezvýší mzdu. Jako další příklady uvádí vyžadování polibků na rty, oslovování „Macku“, líčení zaměstnavatelových sexuálních zkušeností, zasílání vulgárních obrázků. Zaměstnavatel své jednání částečně popírá a částečně uvádí, že šlo o konsensuální aktivitu, která zaměstnankyni byla příjemná. Jak byste takové jednání právně posoudili?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640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Ženy v pracovním právu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Těhotenství, péče o dítě </a:t>
            </a:r>
          </a:p>
          <a:p>
            <a:r>
              <a:rPr lang="cs-CZ" dirty="0"/>
              <a:t>Právo na zkrácení/úpravy pracovní doby </a:t>
            </a:r>
          </a:p>
          <a:p>
            <a:r>
              <a:rPr lang="cs-CZ" dirty="0"/>
              <a:t>Souhlas k pracovní cestě </a:t>
            </a:r>
          </a:p>
          <a:p>
            <a:r>
              <a:rPr lang="cs-CZ" dirty="0"/>
              <a:t>Ochrana před výpovědí </a:t>
            </a:r>
          </a:p>
          <a:p>
            <a:r>
              <a:rPr lang="cs-CZ" dirty="0"/>
              <a:t>Přestávky na kojení</a:t>
            </a:r>
          </a:p>
          <a:p>
            <a:r>
              <a:rPr lang="cs-CZ" dirty="0"/>
              <a:t>Těhotné: zákaz přesčasů. Dítě do 1 roku: zákaz nařizování přesčasů.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62136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BF828-593E-149B-E107-DDDE8EFCA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Zkrácení pracovní doby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4E81B-ACA7-5ABF-3D30-09158E086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§ 241 odst. 2 ZP: </a:t>
            </a:r>
            <a:r>
              <a:rPr lang="en-US" b="1" dirty="0"/>
              <a:t> </a:t>
            </a:r>
            <a:r>
              <a:rPr lang="en-US" dirty="0" err="1"/>
              <a:t>Požádá</a:t>
            </a:r>
            <a:r>
              <a:rPr lang="en-US" dirty="0"/>
              <a:t>-li </a:t>
            </a:r>
            <a:r>
              <a:rPr lang="en-US" dirty="0" err="1"/>
              <a:t>zaměstnankyně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zaměstnanec</a:t>
            </a:r>
            <a:r>
              <a:rPr lang="en-US" dirty="0"/>
              <a:t> </a:t>
            </a:r>
            <a:r>
              <a:rPr lang="en-US" dirty="0" err="1"/>
              <a:t>pečující</a:t>
            </a:r>
            <a:r>
              <a:rPr lang="en-US" dirty="0"/>
              <a:t> o </a:t>
            </a:r>
            <a:r>
              <a:rPr lang="en-US" dirty="0" err="1"/>
              <a:t>dítě</a:t>
            </a:r>
            <a:r>
              <a:rPr lang="en-US" dirty="0"/>
              <a:t> </a:t>
            </a:r>
            <a:r>
              <a:rPr lang="en-US" dirty="0" err="1"/>
              <a:t>mladší</a:t>
            </a:r>
            <a:r>
              <a:rPr lang="en-US" dirty="0"/>
              <a:t> </a:t>
            </a:r>
            <a:r>
              <a:rPr lang="en-US" dirty="0" err="1"/>
              <a:t>než</a:t>
            </a:r>
            <a:r>
              <a:rPr lang="en-US" dirty="0"/>
              <a:t> 15 let, </a:t>
            </a:r>
            <a:r>
              <a:rPr lang="en-US" dirty="0" err="1"/>
              <a:t>těhotná</a:t>
            </a:r>
            <a:r>
              <a:rPr lang="en-US" dirty="0"/>
              <a:t> </a:t>
            </a:r>
            <a:r>
              <a:rPr lang="en-US" dirty="0" err="1"/>
              <a:t>zaměstnankyně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zaměstnanec</a:t>
            </a:r>
            <a:r>
              <a:rPr lang="en-US" dirty="0"/>
              <a:t>, </a:t>
            </a:r>
            <a:r>
              <a:rPr lang="en-US" dirty="0" err="1"/>
              <a:t>který</a:t>
            </a:r>
            <a:r>
              <a:rPr lang="en-US" dirty="0"/>
              <a:t> </a:t>
            </a:r>
            <a:r>
              <a:rPr lang="en-US" dirty="0" err="1"/>
              <a:t>prokáže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</a:t>
            </a:r>
            <a:r>
              <a:rPr lang="en-US" dirty="0" err="1"/>
              <a:t>převážně</a:t>
            </a:r>
            <a:r>
              <a:rPr lang="en-US" dirty="0"/>
              <a:t> </a:t>
            </a:r>
            <a:r>
              <a:rPr lang="en-US" dirty="0" err="1"/>
              <a:t>sám</a:t>
            </a:r>
            <a:r>
              <a:rPr lang="en-US" dirty="0"/>
              <a:t> </a:t>
            </a:r>
            <a:r>
              <a:rPr lang="en-US" dirty="0" err="1"/>
              <a:t>dlouhodobě</a:t>
            </a:r>
            <a:r>
              <a:rPr lang="en-US" dirty="0"/>
              <a:t> </a:t>
            </a:r>
            <a:r>
              <a:rPr lang="en-US" dirty="0" err="1"/>
              <a:t>pečuje</a:t>
            </a:r>
            <a:r>
              <a:rPr lang="en-US" dirty="0"/>
              <a:t> </a:t>
            </a:r>
            <a:br>
              <a:rPr lang="cs-CZ" dirty="0"/>
            </a:br>
            <a:r>
              <a:rPr lang="en-US" dirty="0"/>
              <a:t>o </a:t>
            </a:r>
            <a:r>
              <a:rPr lang="en-US" dirty="0" err="1"/>
              <a:t>osobu</a:t>
            </a:r>
            <a:r>
              <a:rPr lang="en-US" dirty="0"/>
              <a:t>, </a:t>
            </a:r>
            <a:r>
              <a:rPr lang="en-US" dirty="0" err="1"/>
              <a:t>která</a:t>
            </a:r>
            <a:r>
              <a:rPr lang="en-US" dirty="0"/>
              <a:t> se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zvláštního</a:t>
            </a:r>
            <a:r>
              <a:rPr lang="en-US" dirty="0"/>
              <a:t> </a:t>
            </a:r>
            <a:r>
              <a:rPr lang="en-US" dirty="0" err="1"/>
              <a:t>právního</a:t>
            </a:r>
            <a:r>
              <a:rPr lang="en-US" dirty="0"/>
              <a:t> </a:t>
            </a:r>
            <a:r>
              <a:rPr lang="en-US" dirty="0" err="1"/>
              <a:t>předpisu</a:t>
            </a:r>
            <a:r>
              <a:rPr lang="en-US" dirty="0"/>
              <a:t> </a:t>
            </a:r>
            <a:r>
              <a:rPr lang="en-US" dirty="0" err="1"/>
              <a:t>považuje</a:t>
            </a:r>
            <a:r>
              <a:rPr lang="en-US" dirty="0"/>
              <a:t> za </a:t>
            </a:r>
            <a:r>
              <a:rPr lang="en-US" dirty="0" err="1"/>
              <a:t>osobu</a:t>
            </a:r>
            <a:r>
              <a:rPr lang="en-US" dirty="0"/>
              <a:t> </a:t>
            </a:r>
            <a:r>
              <a:rPr lang="en-US" dirty="0" err="1"/>
              <a:t>závislou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pomoci</a:t>
            </a:r>
            <a:r>
              <a:rPr lang="en-US" dirty="0"/>
              <a:t>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fyzické</a:t>
            </a:r>
            <a:r>
              <a:rPr lang="en-US" dirty="0"/>
              <a:t> </a:t>
            </a:r>
            <a:r>
              <a:rPr lang="en-US" dirty="0" err="1"/>
              <a:t>osoby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stupni</a:t>
            </a:r>
            <a:r>
              <a:rPr lang="en-US" dirty="0"/>
              <a:t> II (</a:t>
            </a:r>
            <a:r>
              <a:rPr lang="en-US" dirty="0" err="1"/>
              <a:t>středně</a:t>
            </a:r>
            <a:r>
              <a:rPr lang="en-US" dirty="0"/>
              <a:t> </a:t>
            </a:r>
            <a:r>
              <a:rPr lang="en-US" dirty="0" err="1"/>
              <a:t>těžká</a:t>
            </a:r>
            <a:r>
              <a:rPr lang="en-US" dirty="0"/>
              <a:t> </a:t>
            </a:r>
            <a:r>
              <a:rPr lang="en-US" dirty="0" err="1"/>
              <a:t>závislost</a:t>
            </a:r>
            <a:r>
              <a:rPr lang="en-US" dirty="0"/>
              <a:t>),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stupni</a:t>
            </a:r>
            <a:r>
              <a:rPr lang="en-US" dirty="0"/>
              <a:t> III (</a:t>
            </a:r>
            <a:r>
              <a:rPr lang="en-US" dirty="0" err="1"/>
              <a:t>těžká</a:t>
            </a:r>
            <a:r>
              <a:rPr lang="en-US" dirty="0"/>
              <a:t> </a:t>
            </a:r>
            <a:r>
              <a:rPr lang="en-US" dirty="0" err="1"/>
              <a:t>závislost</a:t>
            </a:r>
            <a:r>
              <a:rPr lang="en-US" dirty="0"/>
              <a:t>)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stupni</a:t>
            </a:r>
            <a:r>
              <a:rPr lang="en-US" dirty="0"/>
              <a:t> IV (</a:t>
            </a:r>
            <a:r>
              <a:rPr lang="en-US" dirty="0" err="1"/>
              <a:t>úplná</a:t>
            </a:r>
            <a:r>
              <a:rPr lang="en-US" dirty="0"/>
              <a:t> </a:t>
            </a:r>
            <a:r>
              <a:rPr lang="en-US" dirty="0" err="1"/>
              <a:t>závislost</a:t>
            </a:r>
            <a:r>
              <a:rPr lang="en-US" dirty="0"/>
              <a:t>), o </a:t>
            </a:r>
            <a:r>
              <a:rPr lang="en-US" dirty="0" err="1"/>
              <a:t>kratší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jinou</a:t>
            </a:r>
            <a:r>
              <a:rPr lang="en-US" dirty="0"/>
              <a:t> </a:t>
            </a:r>
            <a:r>
              <a:rPr lang="en-US" dirty="0" err="1"/>
              <a:t>vhodnou</a:t>
            </a:r>
            <a:r>
              <a:rPr lang="en-US" dirty="0"/>
              <a:t> </a:t>
            </a:r>
            <a:r>
              <a:rPr lang="en-US" dirty="0" err="1"/>
              <a:t>úpravu</a:t>
            </a:r>
            <a:r>
              <a:rPr lang="en-US" dirty="0"/>
              <a:t> </a:t>
            </a:r>
            <a:r>
              <a:rPr lang="en-US" dirty="0" err="1"/>
              <a:t>stanovené</a:t>
            </a:r>
            <a:r>
              <a:rPr lang="en-US" dirty="0"/>
              <a:t> </a:t>
            </a:r>
            <a:r>
              <a:rPr lang="en-US" dirty="0" err="1"/>
              <a:t>týdenní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doby</a:t>
            </a:r>
            <a:r>
              <a:rPr lang="en-US" dirty="0"/>
              <a:t>, je </a:t>
            </a:r>
            <a:r>
              <a:rPr lang="en-US" dirty="0" err="1"/>
              <a:t>zaměstnavatel</a:t>
            </a:r>
            <a:r>
              <a:rPr lang="en-US" dirty="0"/>
              <a:t> </a:t>
            </a:r>
            <a:r>
              <a:rPr lang="en-US" dirty="0" err="1"/>
              <a:t>povinen</a:t>
            </a:r>
            <a:r>
              <a:rPr lang="en-US" dirty="0"/>
              <a:t> </a:t>
            </a:r>
            <a:r>
              <a:rPr lang="en-US" dirty="0" err="1"/>
              <a:t>vyhovět</a:t>
            </a:r>
            <a:r>
              <a:rPr lang="en-US" dirty="0"/>
              <a:t> </a:t>
            </a:r>
            <a:r>
              <a:rPr lang="en-US" dirty="0" err="1"/>
              <a:t>žádosti</a:t>
            </a:r>
            <a:r>
              <a:rPr lang="en-US" dirty="0"/>
              <a:t>, </a:t>
            </a:r>
            <a:r>
              <a:rPr lang="en-US" dirty="0" err="1"/>
              <a:t>nebrání</a:t>
            </a:r>
            <a:r>
              <a:rPr lang="en-US" dirty="0"/>
              <a:t>-li </a:t>
            </a:r>
            <a:r>
              <a:rPr lang="en-US" dirty="0" err="1"/>
              <a:t>tomu</a:t>
            </a:r>
            <a:r>
              <a:rPr lang="en-US" dirty="0"/>
              <a:t> </a:t>
            </a:r>
            <a:r>
              <a:rPr lang="en-US" dirty="0" err="1"/>
              <a:t>vážné</a:t>
            </a:r>
            <a:r>
              <a:rPr lang="en-US" dirty="0"/>
              <a:t> </a:t>
            </a:r>
            <a:r>
              <a:rPr lang="en-US" dirty="0" err="1"/>
              <a:t>provozní</a:t>
            </a:r>
            <a:r>
              <a:rPr lang="en-US" dirty="0"/>
              <a:t> </a:t>
            </a:r>
            <a:r>
              <a:rPr lang="en-US" dirty="0" err="1"/>
              <a:t>důvody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34749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6943-0471-4311-B21D-FFE22DF4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Diskriminace?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919B7-AEBE-3BAF-C4EA-E20A781FA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Zaměstnanec požádá zaměstnavatele o převedení na jiné pracoviště bližší jeho bydlišti, neboť mu po úrazu ošetřující lékař nedoporučil dlouhé dojíždění. Zaměstnavatel by měl takové volné místo, na které by zaměstnanec splňoval požadavky, měl však o kandidátovi jinou představu…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46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210ED-8A21-1E13-815B-A31CFF571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Přiměřená opatření (§ 3 odst. 2 ADZ)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731B-87C1-D0D3-D5A7-177287210B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0" i="0" dirty="0" err="1">
                <a:solidFill>
                  <a:srgbClr val="000000"/>
                </a:solidFill>
                <a:effectLst/>
              </a:rPr>
              <a:t>Nepřímou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diskriminací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z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důvodu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zdravotního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postižení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rozumí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také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odmítnutí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opomenutí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přijmout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přiměřená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aby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měla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zdravotním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postižením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přístup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určitému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zaměstnání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k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výkonu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pracovní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činnosti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funkčnímu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jinému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postupu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br>
              <a:rPr lang="cs-CZ" b="0" i="0" dirty="0">
                <a:solidFill>
                  <a:srgbClr val="000000"/>
                </a:solidFill>
                <a:effectLst/>
              </a:rPr>
            </a:br>
            <a:r>
              <a:rPr lang="en-US" b="0" i="0" dirty="0">
                <a:solidFill>
                  <a:srgbClr val="000000"/>
                </a:solidFill>
                <a:effectLst/>
              </a:rPr>
              <a:t>v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zaměstnání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aby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mohla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využít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pracovního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poradenství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zúčastnit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jiného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odborného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vzdělávání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aby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mohla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využít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služeb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určených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veřejnosti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ledaže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by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takové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představovalo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nepřiměřené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zatížení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7723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02938-7AB7-C8AD-EF66-C633823B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Nepřiměřené zatížení (§ 3 odst. 3 ADZ)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7853D-4584-FB3B-3FC7-FE4F3B2A9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</a:rPr>
              <a:t>Při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rozhodování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o tom,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zda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konkrétní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představuje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nepřiměřené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zatížení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je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třeba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vzít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v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úvahu</a:t>
            </a:r>
            <a:endParaRPr lang="en-US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a)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míru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užitku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kterou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zdravotním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postižením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z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realizace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b)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finanční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únosnost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pro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fyzickou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právnickou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která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má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realizovat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c)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dostupnost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finanční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jiné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pomoci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k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realizaci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a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</a:rPr>
              <a:t>d)</a:t>
            </a:r>
            <a:r>
              <a:rPr lang="en-US" b="0" i="0" dirty="0">
                <a:solidFill>
                  <a:srgbClr val="000000"/>
                </a:solidFill>
                <a:effectLst/>
              </a:rPr>
              <a:t> 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způsobilost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náhradních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uspokojit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potřeby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osoby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zdravotním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postižením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000000"/>
                </a:solidFill>
                <a:effectLst/>
              </a:rPr>
              <a:t>Za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nepřiměřené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zatížení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nepovažuje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opatření</a:t>
            </a:r>
            <a:r>
              <a:rPr lang="en-US" b="0" i="0" dirty="0">
                <a:solidFill>
                  <a:srgbClr val="000000"/>
                </a:solidFill>
                <a:effectLst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které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je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fyzická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nebo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právnická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osoba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povinna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uskutečnit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podle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zvláštního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právního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předpisu</a:t>
            </a:r>
            <a:r>
              <a:rPr lang="en-US" b="0" i="0" dirty="0">
                <a:solidFill>
                  <a:srgbClr val="000000"/>
                </a:solidFill>
                <a:effectLst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287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92E15-E36A-277D-6852-C684E952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přiměřených opatření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6B028-E928-3C81-4372-A77DD2BCA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Úpravy pracovního režimu</a:t>
            </a:r>
          </a:p>
          <a:p>
            <a:r>
              <a:rPr lang="cs-CZ" dirty="0"/>
              <a:t>Úpravy pracoviště</a:t>
            </a:r>
          </a:p>
          <a:p>
            <a:r>
              <a:rPr lang="cs-CZ" dirty="0"/>
              <a:t>Zakoupení zvláštních pracovních podmínek </a:t>
            </a:r>
          </a:p>
          <a:p>
            <a:r>
              <a:rPr lang="cs-CZ" dirty="0"/>
              <a:t>Pořízení zvláštního softwaru</a:t>
            </a:r>
          </a:p>
          <a:p>
            <a:r>
              <a:rPr lang="cs-CZ" dirty="0"/>
              <a:t>Zkrácení pracovní doby, nastavení přestávek </a:t>
            </a:r>
          </a:p>
          <a:p>
            <a:r>
              <a:rPr lang="cs-CZ" dirty="0"/>
              <a:t>Vyjmutí zaměstnance z povinnosti telefonovat, komunikovat </a:t>
            </a:r>
            <a:br>
              <a:rPr lang="cs-CZ" dirty="0"/>
            </a:br>
            <a:r>
              <a:rPr lang="cs-CZ" dirty="0"/>
              <a:t>se zákazníky apod. </a:t>
            </a:r>
          </a:p>
          <a:p>
            <a:r>
              <a:rPr lang="cs-CZ" dirty="0"/>
              <a:t>Umožnění práce z domova</a:t>
            </a:r>
          </a:p>
          <a:p>
            <a:r>
              <a:rPr lang="cs-CZ" dirty="0"/>
              <a:t>Přítomnost asistenta, asistenčního psa apod. </a:t>
            </a:r>
          </a:p>
          <a:p>
            <a:r>
              <a:rPr lang="cs-CZ" dirty="0"/>
              <a:t>Převedení na jinou práci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212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40730-8F8A-4BB2-85D4-15C73904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Zásada rovného zacházení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BE880-E7AF-4EF4-9924-4A55CFCBA8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2C951B58-A4C1-4649-87D0-A2B6E0AC1647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6D995A9-3C13-4FBB-9D03-68107AC44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0" y="1516698"/>
            <a:ext cx="7603182" cy="512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12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Rovné zacházení </a:t>
            </a:r>
          </a:p>
          <a:p>
            <a:r>
              <a:rPr lang="cs-CZ" dirty="0"/>
              <a:t>Diskriminace </a:t>
            </a:r>
          </a:p>
          <a:p>
            <a:endParaRPr lang="cs-CZ" dirty="0"/>
          </a:p>
          <a:p>
            <a:r>
              <a:rPr lang="cs-CZ" dirty="0"/>
              <a:t>Přímá diskriminace </a:t>
            </a:r>
          </a:p>
          <a:p>
            <a:r>
              <a:rPr lang="cs-CZ" dirty="0"/>
              <a:t>Nepřímá diskriminace </a:t>
            </a:r>
          </a:p>
          <a:p>
            <a:endParaRPr lang="cs-CZ" dirty="0"/>
          </a:p>
          <a:p>
            <a:r>
              <a:rPr lang="cs-CZ" dirty="0"/>
              <a:t>Obtěžování </a:t>
            </a:r>
          </a:p>
          <a:p>
            <a:r>
              <a:rPr lang="cs-CZ" dirty="0"/>
              <a:t>Pronásledování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9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diskriminace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/>
              <a:t>Znevýhodnění osoby ve srovnání s jinou osobou ve srovnatelné situaci z nepřípustného důvodu, pro něž neexistuje ospravedlnění </a:t>
            </a:r>
          </a:p>
          <a:p>
            <a:endParaRPr lang="cs-CZ" sz="2800" dirty="0"/>
          </a:p>
          <a:p>
            <a:pPr>
              <a:buNone/>
            </a:pPr>
            <a:r>
              <a:rPr lang="cs-CZ" sz="2800" dirty="0"/>
              <a:t>-</a:t>
            </a:r>
            <a:r>
              <a:rPr lang="en-US" sz="2800" dirty="0"/>
              <a:t>&gt;</a:t>
            </a:r>
            <a:r>
              <a:rPr lang="cs-CZ" sz="2800" dirty="0"/>
              <a:t> 1. znevýhodnění</a:t>
            </a:r>
          </a:p>
          <a:p>
            <a:pPr>
              <a:buNone/>
            </a:pPr>
            <a:r>
              <a:rPr lang="cs-CZ" sz="2800" dirty="0"/>
              <a:t>-</a:t>
            </a:r>
            <a:r>
              <a:rPr lang="en-US" sz="2800" dirty="0"/>
              <a:t>&gt;</a:t>
            </a:r>
            <a:r>
              <a:rPr lang="cs-CZ" sz="2800" dirty="0"/>
              <a:t> 2. diskriminační důvod </a:t>
            </a:r>
          </a:p>
          <a:p>
            <a:pPr>
              <a:buNone/>
            </a:pPr>
            <a:r>
              <a:rPr lang="cs-CZ" sz="2800" dirty="0"/>
              <a:t>-</a:t>
            </a:r>
            <a:r>
              <a:rPr lang="en-US" sz="2800" dirty="0"/>
              <a:t>&gt;</a:t>
            </a:r>
            <a:r>
              <a:rPr lang="cs-CZ" sz="2800" dirty="0"/>
              <a:t> 3. komparátor</a:t>
            </a:r>
          </a:p>
          <a:p>
            <a:pPr>
              <a:buNone/>
            </a:pPr>
            <a:r>
              <a:rPr lang="cs-CZ" sz="2800" dirty="0"/>
              <a:t>-</a:t>
            </a:r>
            <a:r>
              <a:rPr lang="en-US" sz="2800" dirty="0"/>
              <a:t>&gt;</a:t>
            </a:r>
            <a:r>
              <a:rPr lang="cs-CZ" sz="2800" dirty="0"/>
              <a:t> 4. absence ospravedlnění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69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B8061-AE69-4D74-B91F-D36DC24B7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Diskriminace a rovné zacházení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77AB-5C3E-4DB6-A2AC-AFFF8D8F12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Zákaz diskriminace z důvodu </a:t>
            </a:r>
          </a:p>
          <a:p>
            <a:r>
              <a:rPr lang="cs-CZ" dirty="0"/>
              <a:t>r</a:t>
            </a:r>
            <a:r>
              <a:rPr lang="en-US" dirty="0" err="1"/>
              <a:t>asy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etnického</a:t>
            </a:r>
            <a:r>
              <a:rPr lang="en-US" dirty="0"/>
              <a:t> </a:t>
            </a:r>
            <a:r>
              <a:rPr lang="en-US" dirty="0" err="1"/>
              <a:t>původu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národnosti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pohlaví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sexuální</a:t>
            </a:r>
            <a:r>
              <a:rPr lang="en-US" dirty="0"/>
              <a:t> </a:t>
            </a:r>
            <a:r>
              <a:rPr lang="en-US" dirty="0" err="1"/>
              <a:t>orientace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věku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zdravotního</a:t>
            </a:r>
            <a:r>
              <a:rPr lang="en-US" dirty="0"/>
              <a:t> </a:t>
            </a:r>
            <a:r>
              <a:rPr lang="en-US" dirty="0" err="1"/>
              <a:t>postižení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náboženského</a:t>
            </a:r>
            <a:r>
              <a:rPr lang="en-US" dirty="0"/>
              <a:t> </a:t>
            </a:r>
            <a:r>
              <a:rPr lang="en-US" dirty="0" err="1"/>
              <a:t>vyznání</a:t>
            </a:r>
            <a:r>
              <a:rPr lang="en-US" dirty="0"/>
              <a:t>, </a:t>
            </a:r>
            <a:endParaRPr lang="cs-CZ" dirty="0"/>
          </a:p>
          <a:p>
            <a:r>
              <a:rPr lang="en-US" dirty="0" err="1"/>
              <a:t>víry</a:t>
            </a:r>
            <a:r>
              <a:rPr lang="cs-CZ" dirty="0"/>
              <a:t>,</a:t>
            </a:r>
            <a:r>
              <a:rPr lang="en-US" dirty="0"/>
              <a:t> </a:t>
            </a:r>
            <a:endParaRPr lang="cs-CZ" dirty="0"/>
          </a:p>
          <a:p>
            <a:r>
              <a:rPr lang="en-US" dirty="0" err="1"/>
              <a:t>světového</a:t>
            </a:r>
            <a:r>
              <a:rPr lang="en-US" dirty="0"/>
              <a:t> </a:t>
            </a:r>
            <a:r>
              <a:rPr lang="en-US" dirty="0" err="1"/>
              <a:t>názoru</a:t>
            </a:r>
            <a:r>
              <a:rPr lang="cs-CZ" dirty="0"/>
              <a:t>, </a:t>
            </a:r>
          </a:p>
          <a:p>
            <a:r>
              <a:rPr lang="cs-CZ" dirty="0"/>
              <a:t>státní příslušnosti k jinému členskému státu EU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1A8B0E-B102-4A4B-99F0-76CDA1A0538A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Zákoník práce – obecná povinnost zaměstnavatele k rovnému zacházení zejména, nikoli však výlučně s ohledem na diskriminační důvody: </a:t>
            </a:r>
          </a:p>
          <a:p>
            <a:pPr>
              <a:buFontTx/>
              <a:buChar char="-"/>
            </a:pPr>
            <a:r>
              <a:rPr lang="cs-CZ" dirty="0"/>
              <a:t>Pracovní podmínky</a:t>
            </a:r>
          </a:p>
          <a:p>
            <a:pPr>
              <a:buFontTx/>
              <a:buChar char="-"/>
            </a:pPr>
            <a:r>
              <a:rPr lang="cs-CZ" dirty="0"/>
              <a:t>Odměňování, poskytování plnění </a:t>
            </a:r>
          </a:p>
          <a:p>
            <a:pPr>
              <a:buFontTx/>
              <a:buChar char="-"/>
            </a:pPr>
            <a:r>
              <a:rPr lang="cs-CZ" dirty="0"/>
              <a:t>Odborná příprava</a:t>
            </a:r>
          </a:p>
          <a:p>
            <a:pPr>
              <a:buFontTx/>
              <a:buChar char="-"/>
            </a:pPr>
            <a:r>
              <a:rPr lang="cs-CZ" dirty="0"/>
              <a:t>Kariérní postup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Nezohledňovat nic, co nemá souvislost s prací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92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110"/>
            <a:ext cx="8153400" cy="990600"/>
          </a:xfrm>
        </p:spPr>
        <p:txBody>
          <a:bodyPr/>
          <a:lstStyle/>
          <a:p>
            <a:r>
              <a:rPr lang="cs-CZ" dirty="0"/>
              <a:t>Výskyt diskriminace </a:t>
            </a:r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269DF82-BE1F-42F7-8963-27272745FF58}"/>
              </a:ext>
            </a:extLst>
          </p:cNvPr>
          <p:cNvGraphicFramePr/>
          <p:nvPr/>
        </p:nvGraphicFramePr>
        <p:xfrm>
          <a:off x="611560" y="1556792"/>
          <a:ext cx="81534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8878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Antidiskriminační zákon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Zákaz diskriminace ve věci </a:t>
            </a:r>
          </a:p>
          <a:p>
            <a:r>
              <a:rPr lang="en-US" dirty="0"/>
              <a:t>a) 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zaměstnání</a:t>
            </a:r>
            <a:r>
              <a:rPr lang="en-US" dirty="0"/>
              <a:t> a 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zaměstnání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pomoci</a:t>
            </a:r>
            <a:r>
              <a:rPr lang="en-US" dirty="0"/>
              <a:t> </a:t>
            </a:r>
            <a:r>
              <a:rPr lang="en-US" dirty="0" err="1"/>
              <a:t>poskytované</a:t>
            </a:r>
            <a:r>
              <a:rPr lang="en-US" dirty="0"/>
              <a:t> </a:t>
            </a:r>
            <a:r>
              <a:rPr lang="en-US" dirty="0" err="1"/>
              <a:t>Úřadem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České</a:t>
            </a:r>
            <a:r>
              <a:rPr lang="en-US" dirty="0"/>
              <a:t> </a:t>
            </a:r>
            <a:r>
              <a:rPr lang="en-US" dirty="0" err="1"/>
              <a:t>republiky</a:t>
            </a:r>
            <a:r>
              <a:rPr lang="en-US" dirty="0"/>
              <a:t>,</a:t>
            </a:r>
          </a:p>
          <a:p>
            <a:r>
              <a:rPr lang="en-US" b="1" dirty="0"/>
              <a:t>b)</a:t>
            </a:r>
            <a:r>
              <a:rPr lang="en-US" dirty="0"/>
              <a:t> </a:t>
            </a:r>
            <a:r>
              <a:rPr lang="en-US" dirty="0" err="1"/>
              <a:t>přístupu</a:t>
            </a:r>
            <a:r>
              <a:rPr lang="en-US" dirty="0"/>
              <a:t> k </a:t>
            </a:r>
            <a:r>
              <a:rPr lang="en-US" dirty="0" err="1"/>
              <a:t>povolání</a:t>
            </a:r>
            <a:r>
              <a:rPr lang="en-US" dirty="0"/>
              <a:t>, </a:t>
            </a:r>
            <a:r>
              <a:rPr lang="en-US" dirty="0" err="1"/>
              <a:t>podnikání</a:t>
            </a:r>
            <a:r>
              <a:rPr lang="en-US" dirty="0"/>
              <a:t> a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samostatné</a:t>
            </a:r>
            <a:r>
              <a:rPr lang="en-US" dirty="0"/>
              <a:t> </a:t>
            </a:r>
            <a:r>
              <a:rPr lang="en-US" dirty="0" err="1"/>
              <a:t>výdělečné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začleňování</a:t>
            </a:r>
            <a:r>
              <a:rPr lang="en-US" dirty="0"/>
              <a:t> do </a:t>
            </a:r>
            <a:r>
              <a:rPr lang="en-US" dirty="0" err="1"/>
              <a:t>profesního</a:t>
            </a:r>
            <a:r>
              <a:rPr lang="en-US" dirty="0"/>
              <a:t> </a:t>
            </a:r>
            <a:r>
              <a:rPr lang="en-US" dirty="0" err="1"/>
              <a:t>života</a:t>
            </a:r>
            <a:r>
              <a:rPr lang="en-US" dirty="0"/>
              <a:t>,</a:t>
            </a:r>
          </a:p>
          <a:p>
            <a:r>
              <a:rPr lang="en-US" b="1" dirty="0"/>
              <a:t>c)</a:t>
            </a:r>
            <a:r>
              <a:rPr lang="en-US" dirty="0"/>
              <a:t> </a:t>
            </a:r>
            <a:r>
              <a:rPr lang="en-US" dirty="0" err="1"/>
              <a:t>pracovních</a:t>
            </a:r>
            <a:r>
              <a:rPr lang="en-US" dirty="0"/>
              <a:t>, </a:t>
            </a:r>
            <a:r>
              <a:rPr lang="en-US" dirty="0" err="1"/>
              <a:t>služebních</a:t>
            </a:r>
            <a:r>
              <a:rPr lang="en-US" dirty="0"/>
              <a:t> </a:t>
            </a:r>
            <a:r>
              <a:rPr lang="en-US" dirty="0" err="1"/>
              <a:t>poměrů</a:t>
            </a:r>
            <a:r>
              <a:rPr lang="en-US" dirty="0"/>
              <a:t> a </a:t>
            </a:r>
            <a:r>
              <a:rPr lang="en-US" dirty="0" err="1"/>
              <a:t>jiné</a:t>
            </a:r>
            <a:r>
              <a:rPr lang="en-US" dirty="0"/>
              <a:t> </a:t>
            </a:r>
            <a:r>
              <a:rPr lang="en-US" dirty="0" err="1"/>
              <a:t>závislé</a:t>
            </a:r>
            <a:r>
              <a:rPr lang="en-US" dirty="0"/>
              <a:t> </a:t>
            </a:r>
            <a:r>
              <a:rPr lang="en-US" dirty="0" err="1"/>
              <a:t>činnosti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odměňování</a:t>
            </a:r>
            <a:r>
              <a:rPr lang="en-US" dirty="0"/>
              <a:t>,</a:t>
            </a:r>
          </a:p>
          <a:p>
            <a:r>
              <a:rPr lang="en-US" b="1" dirty="0"/>
              <a:t>d)</a:t>
            </a:r>
            <a:r>
              <a:rPr lang="en-US" dirty="0"/>
              <a:t> </a:t>
            </a:r>
            <a:r>
              <a:rPr lang="en-US" dirty="0" err="1"/>
              <a:t>členství</a:t>
            </a:r>
            <a:r>
              <a:rPr lang="en-US" dirty="0"/>
              <a:t> a </a:t>
            </a:r>
            <a:r>
              <a:rPr lang="en-US" dirty="0" err="1"/>
              <a:t>činnosti</a:t>
            </a:r>
            <a:r>
              <a:rPr lang="en-US" dirty="0"/>
              <a:t> v </a:t>
            </a:r>
            <a:r>
              <a:rPr lang="en-US" dirty="0" err="1"/>
              <a:t>odborových</a:t>
            </a:r>
            <a:r>
              <a:rPr lang="en-US" dirty="0"/>
              <a:t> </a:t>
            </a:r>
            <a:r>
              <a:rPr lang="en-US" dirty="0" err="1"/>
              <a:t>organizacích</a:t>
            </a:r>
            <a:r>
              <a:rPr lang="en-US" dirty="0"/>
              <a:t>, </a:t>
            </a:r>
            <a:r>
              <a:rPr lang="en-US" dirty="0" err="1"/>
              <a:t>radách</a:t>
            </a:r>
            <a:r>
              <a:rPr lang="en-US" dirty="0"/>
              <a:t> </a:t>
            </a:r>
            <a:r>
              <a:rPr lang="en-US" dirty="0" err="1"/>
              <a:t>zaměstnanců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organizacích</a:t>
            </a:r>
            <a:r>
              <a:rPr lang="en-US" dirty="0"/>
              <a:t> </a:t>
            </a:r>
            <a:r>
              <a:rPr lang="en-US" dirty="0" err="1"/>
              <a:t>zaměstnavatelů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výhod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organizace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členům</a:t>
            </a:r>
            <a:r>
              <a:rPr lang="en-US" dirty="0"/>
              <a:t> </a:t>
            </a:r>
            <a:r>
              <a:rPr lang="en-US" dirty="0" err="1"/>
              <a:t>poskytují</a:t>
            </a:r>
            <a:r>
              <a:rPr lang="en-US" dirty="0"/>
              <a:t>,</a:t>
            </a:r>
          </a:p>
          <a:p>
            <a:r>
              <a:rPr lang="en-US" b="1" dirty="0"/>
              <a:t>e)</a:t>
            </a:r>
            <a:r>
              <a:rPr lang="en-US" dirty="0"/>
              <a:t> </a:t>
            </a:r>
            <a:r>
              <a:rPr lang="en-US" dirty="0" err="1"/>
              <a:t>členství</a:t>
            </a:r>
            <a:r>
              <a:rPr lang="en-US" dirty="0"/>
              <a:t> a </a:t>
            </a:r>
            <a:r>
              <a:rPr lang="en-US" dirty="0" err="1"/>
              <a:t>činnosti</a:t>
            </a:r>
            <a:r>
              <a:rPr lang="en-US" dirty="0"/>
              <a:t> v </a:t>
            </a:r>
            <a:r>
              <a:rPr lang="en-US" dirty="0" err="1"/>
              <a:t>profesních</a:t>
            </a:r>
            <a:r>
              <a:rPr lang="en-US" dirty="0"/>
              <a:t> </a:t>
            </a:r>
            <a:r>
              <a:rPr lang="en-US" dirty="0" err="1"/>
              <a:t>komorách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výhod</a:t>
            </a:r>
            <a:r>
              <a:rPr lang="en-US" dirty="0"/>
              <a:t>, </a:t>
            </a:r>
            <a:r>
              <a:rPr lang="en-US" dirty="0" err="1"/>
              <a:t>které</a:t>
            </a:r>
            <a:r>
              <a:rPr lang="en-US" dirty="0"/>
              <a:t> </a:t>
            </a:r>
            <a:r>
              <a:rPr lang="en-US" dirty="0" err="1"/>
              <a:t>tyto</a:t>
            </a:r>
            <a:r>
              <a:rPr lang="en-US" dirty="0"/>
              <a:t> </a:t>
            </a:r>
            <a:r>
              <a:rPr lang="en-US" dirty="0" err="1"/>
              <a:t>veřejnoprávní</a:t>
            </a:r>
            <a:r>
              <a:rPr lang="en-US" dirty="0"/>
              <a:t> </a:t>
            </a:r>
            <a:r>
              <a:rPr lang="en-US" dirty="0" err="1"/>
              <a:t>korporace</a:t>
            </a:r>
            <a:r>
              <a:rPr lang="en-US" dirty="0"/>
              <a:t> </a:t>
            </a:r>
            <a:r>
              <a:rPr lang="en-US" dirty="0" err="1"/>
              <a:t>svým</a:t>
            </a:r>
            <a:r>
              <a:rPr lang="en-US" dirty="0"/>
              <a:t> </a:t>
            </a:r>
            <a:r>
              <a:rPr lang="en-US" dirty="0" err="1"/>
              <a:t>členům</a:t>
            </a:r>
            <a:r>
              <a:rPr lang="en-US" dirty="0"/>
              <a:t> </a:t>
            </a:r>
            <a:r>
              <a:rPr lang="en-US" dirty="0" err="1"/>
              <a:t>poskytují</a:t>
            </a:r>
            <a:r>
              <a:rPr lang="en-US" dirty="0"/>
              <a:t>,</a:t>
            </a:r>
          </a:p>
          <a:p>
            <a:r>
              <a:rPr lang="en-US" b="1" dirty="0"/>
              <a:t>f)</a:t>
            </a:r>
            <a:r>
              <a:rPr lang="en-US" dirty="0"/>
              <a:t> </a:t>
            </a:r>
            <a:r>
              <a:rPr lang="en-US" dirty="0" err="1"/>
              <a:t>sociálního</a:t>
            </a:r>
            <a:r>
              <a:rPr lang="en-US" dirty="0"/>
              <a:t> </a:t>
            </a:r>
            <a:r>
              <a:rPr lang="en-US" dirty="0" err="1"/>
              <a:t>zabezpečení</a:t>
            </a:r>
            <a:r>
              <a:rPr lang="en-US" dirty="0"/>
              <a:t>,</a:t>
            </a:r>
          </a:p>
          <a:p>
            <a:r>
              <a:rPr lang="en-US" b="1" dirty="0"/>
              <a:t>g)</a:t>
            </a:r>
            <a:r>
              <a:rPr lang="en-US" dirty="0"/>
              <a:t> </a:t>
            </a:r>
            <a:r>
              <a:rPr lang="en-US" dirty="0" err="1"/>
              <a:t>přiznání</a:t>
            </a:r>
            <a:r>
              <a:rPr lang="en-US" dirty="0"/>
              <a:t> a </a:t>
            </a:r>
            <a:r>
              <a:rPr lang="en-US" dirty="0" err="1"/>
              <a:t>poskytování</a:t>
            </a:r>
            <a:r>
              <a:rPr lang="en-US" dirty="0"/>
              <a:t> </a:t>
            </a:r>
            <a:r>
              <a:rPr lang="en-US" dirty="0" err="1"/>
              <a:t>sociálních</a:t>
            </a:r>
            <a:r>
              <a:rPr lang="en-US" dirty="0"/>
              <a:t> </a:t>
            </a:r>
            <a:r>
              <a:rPr lang="en-US" dirty="0" err="1"/>
              <a:t>výhod</a:t>
            </a:r>
            <a:r>
              <a:rPr lang="en-US" dirty="0"/>
              <a:t>,</a:t>
            </a:r>
          </a:p>
          <a:p>
            <a:r>
              <a:rPr lang="en-US" b="1" dirty="0"/>
              <a:t>h)</a:t>
            </a:r>
            <a:r>
              <a:rPr lang="en-US" dirty="0"/>
              <a:t> </a:t>
            </a:r>
            <a:r>
              <a:rPr lang="en-US" dirty="0" err="1"/>
              <a:t>přístupu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zdravotní</a:t>
            </a:r>
            <a:r>
              <a:rPr lang="en-US" dirty="0"/>
              <a:t> </a:t>
            </a:r>
            <a:r>
              <a:rPr lang="en-US" dirty="0" err="1"/>
              <a:t>péči</a:t>
            </a:r>
            <a:r>
              <a:rPr lang="en-US" dirty="0"/>
              <a:t> a </a:t>
            </a:r>
            <a:r>
              <a:rPr lang="en-US" dirty="0" err="1"/>
              <a:t>jejího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,</a:t>
            </a:r>
          </a:p>
          <a:p>
            <a:r>
              <a:rPr lang="en-US" b="1" dirty="0" err="1"/>
              <a:t>i</a:t>
            </a:r>
            <a:r>
              <a:rPr lang="en-US" b="1" dirty="0"/>
              <a:t>)</a:t>
            </a:r>
            <a:r>
              <a:rPr lang="en-US" dirty="0"/>
              <a:t> </a:t>
            </a:r>
            <a:r>
              <a:rPr lang="en-US" dirty="0" err="1"/>
              <a:t>přístupu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vzdělání</a:t>
            </a:r>
            <a:r>
              <a:rPr lang="en-US" dirty="0"/>
              <a:t> a 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odborné</a:t>
            </a:r>
            <a:r>
              <a:rPr lang="en-US" dirty="0"/>
              <a:t> </a:t>
            </a:r>
            <a:r>
              <a:rPr lang="en-US" dirty="0" err="1"/>
              <a:t>přípravy</a:t>
            </a:r>
            <a:r>
              <a:rPr lang="en-US" dirty="0"/>
              <a:t>,</a:t>
            </a:r>
          </a:p>
          <a:p>
            <a:r>
              <a:rPr lang="en-US" b="1" dirty="0"/>
              <a:t>j)</a:t>
            </a:r>
            <a:r>
              <a:rPr lang="en-US" dirty="0"/>
              <a:t> </a:t>
            </a:r>
            <a:r>
              <a:rPr lang="en-US" dirty="0" err="1"/>
              <a:t>přístupu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zboží</a:t>
            </a:r>
            <a:r>
              <a:rPr lang="en-US" dirty="0"/>
              <a:t> a </a:t>
            </a:r>
            <a:r>
              <a:rPr lang="en-US" dirty="0" err="1"/>
              <a:t>službám</a:t>
            </a:r>
            <a:r>
              <a:rPr lang="en-US" dirty="0"/>
              <a:t>, </a:t>
            </a:r>
            <a:r>
              <a:rPr lang="en-US" dirty="0" err="1"/>
              <a:t>včetně</a:t>
            </a:r>
            <a:r>
              <a:rPr lang="en-US" dirty="0"/>
              <a:t> </a:t>
            </a:r>
            <a:r>
              <a:rPr lang="en-US" dirty="0" err="1"/>
              <a:t>bydlení</a:t>
            </a:r>
            <a:r>
              <a:rPr lang="en-US" dirty="0"/>
              <a:t>, </a:t>
            </a:r>
            <a:r>
              <a:rPr lang="en-US" dirty="0" err="1"/>
              <a:t>pokud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dirty="0" err="1"/>
              <a:t>nabízeny</a:t>
            </a:r>
            <a:r>
              <a:rPr lang="en-US" dirty="0"/>
              <a:t> </a:t>
            </a:r>
            <a:r>
              <a:rPr lang="en-US" dirty="0" err="1"/>
              <a:t>veřejnosti</a:t>
            </a:r>
            <a:r>
              <a:rPr lang="en-US" dirty="0"/>
              <a:t> 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en-US" dirty="0" err="1"/>
              <a:t>při</a:t>
            </a:r>
            <a:r>
              <a:rPr lang="en-US" dirty="0"/>
              <a:t> </a:t>
            </a:r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poskytování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56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4823</TotalTime>
  <Words>2784</Words>
  <Application>Microsoft Office PowerPoint</Application>
  <PresentationFormat>Předvádění na obrazovce (4:3)</PresentationFormat>
  <Paragraphs>188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4" baseType="lpstr">
      <vt:lpstr>Arial</vt:lpstr>
      <vt:lpstr>Calibri</vt:lpstr>
      <vt:lpstr>Roboto Condensed</vt:lpstr>
      <vt:lpstr>Tw Cen MT</vt:lpstr>
      <vt:lpstr>Wingdings</vt:lpstr>
      <vt:lpstr>Wingdings 2</vt:lpstr>
      <vt:lpstr>Medián</vt:lpstr>
      <vt:lpstr>ZÁKAZ DISKRIMINACE V PRACOVNĚPRÁVNÍCH VZTAZÍCH </vt:lpstr>
      <vt:lpstr>Zákaz diskriminace </vt:lpstr>
      <vt:lpstr>Zákaz diskriminace</vt:lpstr>
      <vt:lpstr>Zásada rovného zacházení </vt:lpstr>
      <vt:lpstr>Základní pojmy </vt:lpstr>
      <vt:lpstr>Pojem diskriminace </vt:lpstr>
      <vt:lpstr>Diskriminace a rovné zacházení</vt:lpstr>
      <vt:lpstr>Výskyt diskriminace </vt:lpstr>
      <vt:lpstr>Antidiskriminační zákon </vt:lpstr>
      <vt:lpstr>Diskriminace? </vt:lpstr>
      <vt:lpstr>Aktuální judikatura </vt:lpstr>
      <vt:lpstr>Nerovné zacházení? </vt:lpstr>
      <vt:lpstr>Pozitivní opatření </vt:lpstr>
      <vt:lpstr>Ochrana před diskriminací </vt:lpstr>
      <vt:lpstr>Ochrana před diskriminací (§ 133a OSŘ)</vt:lpstr>
      <vt:lpstr>Místo statistik… </vt:lpstr>
      <vt:lpstr>Obrana zaměstnavatele</vt:lpstr>
      <vt:lpstr>Průběh řízení </vt:lpstr>
      <vt:lpstr>21 Cdo 246/2008</vt:lpstr>
      <vt:lpstr>OS P7 počtvrté </vt:lpstr>
      <vt:lpstr>21 Cdo 2770/2019</vt:lpstr>
      <vt:lpstr>21 Cdo 2770/2019</vt:lpstr>
      <vt:lpstr>A co bylo dál…? </vt:lpstr>
      <vt:lpstr>Prezentace aplikace PowerPoint</vt:lpstr>
      <vt:lpstr>Sexuální obtěžování </vt:lpstr>
      <vt:lpstr>Obtěžování </vt:lpstr>
      <vt:lpstr>Pojem obtěžování </vt:lpstr>
      <vt:lpstr>První forma obtěžování</vt:lpstr>
      <vt:lpstr>Druhá forma obtěžování</vt:lpstr>
      <vt:lpstr>Sexuální obtěžování </vt:lpstr>
      <vt:lpstr>Sexuální obtěžování </vt:lpstr>
      <vt:lpstr>Ženy v pracovním právu </vt:lpstr>
      <vt:lpstr>Zkrácení pracovní doby </vt:lpstr>
      <vt:lpstr>Diskriminace? </vt:lpstr>
      <vt:lpstr>Přiměřená opatření (§ 3 odst. 2 ADZ)</vt:lpstr>
      <vt:lpstr>Nepřiměřené zatížení (§ 3 odst. 3 ADZ) </vt:lpstr>
      <vt:lpstr>Příklady přiměřených opatření</vt:lpstr>
    </vt:vector>
  </TitlesOfParts>
  <Company>Univerzita Karlova v Praze, 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sociálního zabezpečení – úvodní seminář</dc:title>
  <dc:creator>User</dc:creator>
  <cp:lastModifiedBy>Jakub Tomšej</cp:lastModifiedBy>
  <cp:revision>39</cp:revision>
  <dcterms:created xsi:type="dcterms:W3CDTF">2015-02-25T14:51:23Z</dcterms:created>
  <dcterms:modified xsi:type="dcterms:W3CDTF">2023-04-12T09:45:22Z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46e5e1-5d42-4630-bacd-c69bfdcbd5e8_Enabled">
    <vt:lpwstr>true</vt:lpwstr>
  </property>
  <property fmtid="{D5CDD505-2E9C-101B-9397-08002B2CF9AE}" pid="3" name="MSIP_Label_d546e5e1-5d42-4630-bacd-c69bfdcbd5e8_SetDate">
    <vt:lpwstr>2022-04-13T13:18:36Z</vt:lpwstr>
  </property>
  <property fmtid="{D5CDD505-2E9C-101B-9397-08002B2CF9AE}" pid="4" name="MSIP_Label_d546e5e1-5d42-4630-bacd-c69bfdcbd5e8_Method">
    <vt:lpwstr>Standard</vt:lpwstr>
  </property>
  <property fmtid="{D5CDD505-2E9C-101B-9397-08002B2CF9AE}" pid="5" name="MSIP_Label_d546e5e1-5d42-4630-bacd-c69bfdcbd5e8_Name">
    <vt:lpwstr>d546e5e1-5d42-4630-bacd-c69bfdcbd5e8</vt:lpwstr>
  </property>
  <property fmtid="{D5CDD505-2E9C-101B-9397-08002B2CF9AE}" pid="6" name="MSIP_Label_d546e5e1-5d42-4630-bacd-c69bfdcbd5e8_SiteId">
    <vt:lpwstr>96ece526-9c7d-48b0-8daf-8b93c90a5d18</vt:lpwstr>
  </property>
  <property fmtid="{D5CDD505-2E9C-101B-9397-08002B2CF9AE}" pid="7" name="MSIP_Label_d546e5e1-5d42-4630-bacd-c69bfdcbd5e8_ActionId">
    <vt:lpwstr>1a7dbeb1-66d8-474b-99b7-817b9d967893</vt:lpwstr>
  </property>
  <property fmtid="{D5CDD505-2E9C-101B-9397-08002B2CF9AE}" pid="8" name="MSIP_Label_d546e5e1-5d42-4630-bacd-c69bfdcbd5e8_ContentBits">
    <vt:lpwstr>0</vt:lpwstr>
  </property>
  <property fmtid="{D5CDD505-2E9C-101B-9397-08002B2CF9AE}" pid="9" name="SmartTag">
    <vt:lpwstr>4</vt:lpwstr>
  </property>
</Properties>
</file>