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9" r:id="rId3"/>
    <p:sldId id="270" r:id="rId4"/>
    <p:sldId id="348" r:id="rId5"/>
    <p:sldId id="272" r:id="rId6"/>
    <p:sldId id="273" r:id="rId7"/>
    <p:sldId id="351" r:id="rId8"/>
    <p:sldId id="259" r:id="rId9"/>
    <p:sldId id="260" r:id="rId10"/>
    <p:sldId id="274" r:id="rId11"/>
    <p:sldId id="261" r:id="rId12"/>
    <p:sldId id="263" r:id="rId13"/>
    <p:sldId id="264" r:id="rId14"/>
    <p:sldId id="265" r:id="rId15"/>
    <p:sldId id="266" r:id="rId16"/>
    <p:sldId id="267" r:id="rId17"/>
    <p:sldId id="285" r:id="rId18"/>
    <p:sldId id="287" r:id="rId19"/>
    <p:sldId id="288" r:id="rId20"/>
    <p:sldId id="289" r:id="rId21"/>
    <p:sldId id="280" r:id="rId22"/>
    <p:sldId id="279" r:id="rId23"/>
    <p:sldId id="290" r:id="rId24"/>
    <p:sldId id="275" r:id="rId25"/>
    <p:sldId id="308" r:id="rId26"/>
    <p:sldId id="309" r:id="rId27"/>
    <p:sldId id="315" r:id="rId28"/>
    <p:sldId id="317" r:id="rId29"/>
    <p:sldId id="319" r:id="rId30"/>
    <p:sldId id="350" r:id="rId31"/>
    <p:sldId id="322" r:id="rId32"/>
    <p:sldId id="314" r:id="rId33"/>
    <p:sldId id="325" r:id="rId34"/>
    <p:sldId id="326" r:id="rId35"/>
    <p:sldId id="327" r:id="rId36"/>
    <p:sldId id="329" r:id="rId37"/>
    <p:sldId id="305" r:id="rId38"/>
    <p:sldId id="353" r:id="rId39"/>
    <p:sldId id="354" r:id="rId40"/>
    <p:sldId id="355" r:id="rId41"/>
    <p:sldId id="345" r:id="rId42"/>
    <p:sldId id="346" r:id="rId43"/>
    <p:sldId id="352" r:id="rId44"/>
    <p:sldId id="301" r:id="rId45"/>
    <p:sldId id="347" r:id="rId4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400" autoAdjust="0"/>
  </p:normalViewPr>
  <p:slideViewPr>
    <p:cSldViewPr>
      <p:cViewPr varScale="1">
        <p:scale>
          <a:sx n="110" d="100"/>
          <a:sy n="110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45919379955904E-2"/>
          <c:y val="0.1466397182125754"/>
          <c:w val="0.56512988669808817"/>
          <c:h val="0.6531960511076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 populace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Organizovaní sportovci</c:v>
                </c:pt>
                <c:pt idx="1">
                  <c:v>Aktivní neorganizovaní sportovci</c:v>
                </c:pt>
                <c:pt idx="2">
                  <c:v>Příležitostní sportovci</c:v>
                </c:pt>
                <c:pt idx="3">
                  <c:v>Neaktivní občané 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E-4D3F-9F0F-102572331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251328"/>
        <c:axId val="42745856"/>
      </c:barChart>
      <c:catAx>
        <c:axId val="3525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745856"/>
        <c:crosses val="autoZero"/>
        <c:auto val="1"/>
        <c:lblAlgn val="ctr"/>
        <c:lblOffset val="100"/>
        <c:noMultiLvlLbl val="0"/>
      </c:catAx>
      <c:valAx>
        <c:axId val="427458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525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642160993411278"/>
          <c:y val="0.66285942292825251"/>
          <c:w val="0.27848965463347758"/>
          <c:h val="7.16685557500118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724E2-89B8-491F-93D5-7351FE33D4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AB96AB1-C929-4C30-903F-00D2B0EB7F8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700" b="1" i="0" u="none" strike="noStrike" cap="none" normalizeH="0" baseline="0" dirty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(Tělesná kultura)</a:t>
          </a:r>
        </a:p>
      </dgm:t>
    </dgm:pt>
    <dgm:pt modelId="{6A3B17F2-6873-4DA4-BB23-ABBF28C1CB07}" type="parTrans" cxnId="{FFD38E63-C978-446B-9978-0F3C97AF549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2F8-7660-4C59-AC6F-9F33BFBF09A6}" type="sibTrans" cxnId="{FFD38E63-C978-446B-9978-0F3C97AF549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820AF-B7F7-4862-A281-E66180DDB4E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A50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ŠKOLNÍ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1" i="0" u="none" strike="noStrike" cap="none" normalizeH="0" baseline="0" dirty="0">
            <a:ln>
              <a:noFill/>
            </a:ln>
            <a:solidFill>
              <a:srgbClr val="A5002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(Tělesná výchova)</a:t>
          </a:r>
        </a:p>
      </dgm:t>
    </dgm:pt>
    <dgm:pt modelId="{A6BE986F-0515-4618-A0F4-6358B8637942}" type="parTrans" cxnId="{D7CD396D-ABAB-4C76-9916-4CE3BAF0F65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FFBC9-FB93-443C-A0E9-F51198DB3720}" type="sibTrans" cxnId="{D7CD396D-ABAB-4C76-9916-4CE3BAF0F65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B25C3-4626-49F7-8491-FC5113EE2D1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REKREAČNÍ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1" i="0" u="none" strike="noStrike" cap="none" normalizeH="0" baseline="0" dirty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(Pohybová rekreace)</a:t>
          </a:r>
        </a:p>
      </dgm:t>
    </dgm:pt>
    <dgm:pt modelId="{41524485-DBE1-4591-B8C0-2E06CC23FD1C}" type="parTrans" cxnId="{8CA9DBB0-DC51-4945-928B-5B27C06FEE3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01526-B07C-4907-B0AB-B3B08DAC0C95}" type="sibTrans" cxnId="{8CA9DBB0-DC51-4945-928B-5B27C06FEE3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56507-874B-4CF9-BF09-5551D5E8D20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ZÁVODNÍ (SOUTĚŽNÍ)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1" i="0" u="none" strike="noStrike" cap="none" normalizeH="0" baseline="0" dirty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(Sport)</a:t>
          </a:r>
        </a:p>
      </dgm:t>
    </dgm:pt>
    <dgm:pt modelId="{D240034C-0FEF-4B21-86D5-72636D26CC4A}" type="parTrans" cxnId="{3C3B3C15-3C48-4F07-92FD-2ED7C8EC9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FC69B-D46B-4837-BA10-FCB1D5F38E2A}" type="sibTrans" cxnId="{3C3B3C15-3C48-4F07-92FD-2ED7C8EC9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A3F50-21C3-4A3D-B180-A20D02C3DD74}" type="pres">
      <dgm:prSet presAssocID="{282724E2-89B8-491F-93D5-7351FE33D4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24EE7-50FD-4114-A264-26D085E93E20}" type="pres">
      <dgm:prSet presAssocID="{4AB96AB1-C929-4C30-903F-00D2B0EB7F80}" presName="hierRoot1" presStyleCnt="0">
        <dgm:presLayoutVars>
          <dgm:hierBranch/>
        </dgm:presLayoutVars>
      </dgm:prSet>
      <dgm:spPr/>
    </dgm:pt>
    <dgm:pt modelId="{D37B6B76-D19D-49E3-9111-A20E834BA2BF}" type="pres">
      <dgm:prSet presAssocID="{4AB96AB1-C929-4C30-903F-00D2B0EB7F80}" presName="rootComposite1" presStyleCnt="0"/>
      <dgm:spPr/>
    </dgm:pt>
    <dgm:pt modelId="{7E3F286A-B963-4CA0-AFE8-8D885CDDFA51}" type="pres">
      <dgm:prSet presAssocID="{4AB96AB1-C929-4C30-903F-00D2B0EB7F80}" presName="rootText1" presStyleLbl="node0" presStyleIdx="0" presStyleCnt="1">
        <dgm:presLayoutVars>
          <dgm:chPref val="3"/>
        </dgm:presLayoutVars>
      </dgm:prSet>
      <dgm:spPr/>
    </dgm:pt>
    <dgm:pt modelId="{82F1AC46-6E4F-4EC5-8EA5-E34F1563EBAD}" type="pres">
      <dgm:prSet presAssocID="{4AB96AB1-C929-4C30-903F-00D2B0EB7F80}" presName="rootConnector1" presStyleLbl="node1" presStyleIdx="0" presStyleCnt="0"/>
      <dgm:spPr/>
    </dgm:pt>
    <dgm:pt modelId="{760DD404-1EE3-4551-A7E6-847FE75A202D}" type="pres">
      <dgm:prSet presAssocID="{4AB96AB1-C929-4C30-903F-00D2B0EB7F80}" presName="hierChild2" presStyleCnt="0"/>
      <dgm:spPr/>
    </dgm:pt>
    <dgm:pt modelId="{FAD5C3AE-CC74-41EE-927E-FEDEC3935A8D}" type="pres">
      <dgm:prSet presAssocID="{A6BE986F-0515-4618-A0F4-6358B8637942}" presName="Name35" presStyleLbl="parChTrans1D2" presStyleIdx="0" presStyleCnt="3"/>
      <dgm:spPr/>
    </dgm:pt>
    <dgm:pt modelId="{6D6FA7EC-41DD-42F4-9C47-6A33F5EBD5C1}" type="pres">
      <dgm:prSet presAssocID="{7A8820AF-B7F7-4862-A281-E66180DDB4E7}" presName="hierRoot2" presStyleCnt="0">
        <dgm:presLayoutVars>
          <dgm:hierBranch/>
        </dgm:presLayoutVars>
      </dgm:prSet>
      <dgm:spPr/>
    </dgm:pt>
    <dgm:pt modelId="{9880D6E6-5231-4E2F-8318-18CFB1C77452}" type="pres">
      <dgm:prSet presAssocID="{7A8820AF-B7F7-4862-A281-E66180DDB4E7}" presName="rootComposite" presStyleCnt="0"/>
      <dgm:spPr/>
    </dgm:pt>
    <dgm:pt modelId="{E9B9C92F-8FE2-410E-AB0C-4443847A78E1}" type="pres">
      <dgm:prSet presAssocID="{7A8820AF-B7F7-4862-A281-E66180DDB4E7}" presName="rootText" presStyleLbl="node2" presStyleIdx="0" presStyleCnt="3">
        <dgm:presLayoutVars>
          <dgm:chPref val="3"/>
        </dgm:presLayoutVars>
      </dgm:prSet>
      <dgm:spPr/>
    </dgm:pt>
    <dgm:pt modelId="{A04E26B7-624F-4092-85AF-A3E04771F032}" type="pres">
      <dgm:prSet presAssocID="{7A8820AF-B7F7-4862-A281-E66180DDB4E7}" presName="rootConnector" presStyleLbl="node2" presStyleIdx="0" presStyleCnt="3"/>
      <dgm:spPr/>
    </dgm:pt>
    <dgm:pt modelId="{86E16746-F71B-430F-B585-DEA6F120AE3B}" type="pres">
      <dgm:prSet presAssocID="{7A8820AF-B7F7-4862-A281-E66180DDB4E7}" presName="hierChild4" presStyleCnt="0"/>
      <dgm:spPr/>
    </dgm:pt>
    <dgm:pt modelId="{58E37A01-0EA1-4A4F-B49A-6E441F6E5C70}" type="pres">
      <dgm:prSet presAssocID="{7A8820AF-B7F7-4862-A281-E66180DDB4E7}" presName="hierChild5" presStyleCnt="0"/>
      <dgm:spPr/>
    </dgm:pt>
    <dgm:pt modelId="{E39170E9-86CE-45D6-B782-90A9E37303B1}" type="pres">
      <dgm:prSet presAssocID="{41524485-DBE1-4591-B8C0-2E06CC23FD1C}" presName="Name35" presStyleLbl="parChTrans1D2" presStyleIdx="1" presStyleCnt="3"/>
      <dgm:spPr/>
    </dgm:pt>
    <dgm:pt modelId="{5FFCB6F7-42CF-445F-98F7-B1E3067B463F}" type="pres">
      <dgm:prSet presAssocID="{FD7B25C3-4626-49F7-8491-FC5113EE2D1F}" presName="hierRoot2" presStyleCnt="0">
        <dgm:presLayoutVars>
          <dgm:hierBranch/>
        </dgm:presLayoutVars>
      </dgm:prSet>
      <dgm:spPr/>
    </dgm:pt>
    <dgm:pt modelId="{5B97A253-1B5C-4C7E-AE9B-9889165498D4}" type="pres">
      <dgm:prSet presAssocID="{FD7B25C3-4626-49F7-8491-FC5113EE2D1F}" presName="rootComposite" presStyleCnt="0"/>
      <dgm:spPr/>
    </dgm:pt>
    <dgm:pt modelId="{E32F70C2-E1B8-4EA4-8D09-99433B3CB583}" type="pres">
      <dgm:prSet presAssocID="{FD7B25C3-4626-49F7-8491-FC5113EE2D1F}" presName="rootText" presStyleLbl="node2" presStyleIdx="1" presStyleCnt="3">
        <dgm:presLayoutVars>
          <dgm:chPref val="3"/>
        </dgm:presLayoutVars>
      </dgm:prSet>
      <dgm:spPr/>
    </dgm:pt>
    <dgm:pt modelId="{8A80040A-4EEA-46C3-8383-997EFAB875A8}" type="pres">
      <dgm:prSet presAssocID="{FD7B25C3-4626-49F7-8491-FC5113EE2D1F}" presName="rootConnector" presStyleLbl="node2" presStyleIdx="1" presStyleCnt="3"/>
      <dgm:spPr/>
    </dgm:pt>
    <dgm:pt modelId="{2D101544-0EA1-4DF9-9505-2D6CC6B7F987}" type="pres">
      <dgm:prSet presAssocID="{FD7B25C3-4626-49F7-8491-FC5113EE2D1F}" presName="hierChild4" presStyleCnt="0"/>
      <dgm:spPr/>
    </dgm:pt>
    <dgm:pt modelId="{D3347003-1CD8-4157-84CD-55F639CEF1EC}" type="pres">
      <dgm:prSet presAssocID="{FD7B25C3-4626-49F7-8491-FC5113EE2D1F}" presName="hierChild5" presStyleCnt="0"/>
      <dgm:spPr/>
    </dgm:pt>
    <dgm:pt modelId="{477B8C12-3379-41EC-BD86-CC24B8114291}" type="pres">
      <dgm:prSet presAssocID="{D240034C-0FEF-4B21-86D5-72636D26CC4A}" presName="Name35" presStyleLbl="parChTrans1D2" presStyleIdx="2" presStyleCnt="3"/>
      <dgm:spPr/>
    </dgm:pt>
    <dgm:pt modelId="{4E72279F-C5D2-4CEA-89C1-7A4530954AC6}" type="pres">
      <dgm:prSet presAssocID="{C5256507-874B-4CF9-BF09-5551D5E8D201}" presName="hierRoot2" presStyleCnt="0">
        <dgm:presLayoutVars>
          <dgm:hierBranch/>
        </dgm:presLayoutVars>
      </dgm:prSet>
      <dgm:spPr/>
    </dgm:pt>
    <dgm:pt modelId="{7FAAAE51-A5D5-4FF3-8344-913B0C27690C}" type="pres">
      <dgm:prSet presAssocID="{C5256507-874B-4CF9-BF09-5551D5E8D201}" presName="rootComposite" presStyleCnt="0"/>
      <dgm:spPr/>
    </dgm:pt>
    <dgm:pt modelId="{5B6E8510-9F46-468B-A0BA-C6AF802A82F6}" type="pres">
      <dgm:prSet presAssocID="{C5256507-874B-4CF9-BF09-5551D5E8D201}" presName="rootText" presStyleLbl="node2" presStyleIdx="2" presStyleCnt="3">
        <dgm:presLayoutVars>
          <dgm:chPref val="3"/>
        </dgm:presLayoutVars>
      </dgm:prSet>
      <dgm:spPr/>
    </dgm:pt>
    <dgm:pt modelId="{914A146E-E7E8-4CF3-90D8-7757988B4920}" type="pres">
      <dgm:prSet presAssocID="{C5256507-874B-4CF9-BF09-5551D5E8D201}" presName="rootConnector" presStyleLbl="node2" presStyleIdx="2" presStyleCnt="3"/>
      <dgm:spPr/>
    </dgm:pt>
    <dgm:pt modelId="{3FEE8300-F49F-47B8-88EC-EC8C493A11CB}" type="pres">
      <dgm:prSet presAssocID="{C5256507-874B-4CF9-BF09-5551D5E8D201}" presName="hierChild4" presStyleCnt="0"/>
      <dgm:spPr/>
    </dgm:pt>
    <dgm:pt modelId="{5EB862C5-FB36-4B2E-8BAB-113B84D65873}" type="pres">
      <dgm:prSet presAssocID="{C5256507-874B-4CF9-BF09-5551D5E8D201}" presName="hierChild5" presStyleCnt="0"/>
      <dgm:spPr/>
    </dgm:pt>
    <dgm:pt modelId="{F01929FA-5465-48C8-898A-74A1BCD51335}" type="pres">
      <dgm:prSet presAssocID="{4AB96AB1-C929-4C30-903F-00D2B0EB7F80}" presName="hierChild3" presStyleCnt="0"/>
      <dgm:spPr/>
    </dgm:pt>
  </dgm:ptLst>
  <dgm:cxnLst>
    <dgm:cxn modelId="{F7F65B07-7A31-46C2-8D92-83A098385CFE}" type="presOf" srcId="{D240034C-0FEF-4B21-86D5-72636D26CC4A}" destId="{477B8C12-3379-41EC-BD86-CC24B8114291}" srcOrd="0" destOrd="0" presId="urn:microsoft.com/office/officeart/2005/8/layout/orgChart1"/>
    <dgm:cxn modelId="{3C3B3C15-3C48-4F07-92FD-2ED7C8EC9104}" srcId="{4AB96AB1-C929-4C30-903F-00D2B0EB7F80}" destId="{C5256507-874B-4CF9-BF09-5551D5E8D201}" srcOrd="2" destOrd="0" parTransId="{D240034C-0FEF-4B21-86D5-72636D26CC4A}" sibTransId="{997FC69B-D46B-4837-BA10-FCB1D5F38E2A}"/>
    <dgm:cxn modelId="{FA86531C-70B0-4B94-A0DC-4C728A8BE114}" type="presOf" srcId="{7A8820AF-B7F7-4862-A281-E66180DDB4E7}" destId="{E9B9C92F-8FE2-410E-AB0C-4443847A78E1}" srcOrd="0" destOrd="0" presId="urn:microsoft.com/office/officeart/2005/8/layout/orgChart1"/>
    <dgm:cxn modelId="{4EBA711D-996E-4B37-9AA0-06ACA2434D86}" type="presOf" srcId="{A6BE986F-0515-4618-A0F4-6358B8637942}" destId="{FAD5C3AE-CC74-41EE-927E-FEDEC3935A8D}" srcOrd="0" destOrd="0" presId="urn:microsoft.com/office/officeart/2005/8/layout/orgChart1"/>
    <dgm:cxn modelId="{BF09B71F-56E8-41FB-8D0D-5F2504AEC20B}" type="presOf" srcId="{FD7B25C3-4626-49F7-8491-FC5113EE2D1F}" destId="{8A80040A-4EEA-46C3-8383-997EFAB875A8}" srcOrd="1" destOrd="0" presId="urn:microsoft.com/office/officeart/2005/8/layout/orgChart1"/>
    <dgm:cxn modelId="{38002323-9564-4968-976E-BA4ECF6B8170}" type="presOf" srcId="{7A8820AF-B7F7-4862-A281-E66180DDB4E7}" destId="{A04E26B7-624F-4092-85AF-A3E04771F032}" srcOrd="1" destOrd="0" presId="urn:microsoft.com/office/officeart/2005/8/layout/orgChart1"/>
    <dgm:cxn modelId="{FFD38E63-C978-446B-9978-0F3C97AF5493}" srcId="{282724E2-89B8-491F-93D5-7351FE33D43E}" destId="{4AB96AB1-C929-4C30-903F-00D2B0EB7F80}" srcOrd="0" destOrd="0" parTransId="{6A3B17F2-6873-4DA4-BB23-ABBF28C1CB07}" sibTransId="{E4D622F8-7660-4C59-AC6F-9F33BFBF09A6}"/>
    <dgm:cxn modelId="{D7CD396D-ABAB-4C76-9916-4CE3BAF0F650}" srcId="{4AB96AB1-C929-4C30-903F-00D2B0EB7F80}" destId="{7A8820AF-B7F7-4862-A281-E66180DDB4E7}" srcOrd="0" destOrd="0" parTransId="{A6BE986F-0515-4618-A0F4-6358B8637942}" sibTransId="{4F6FFBC9-FB93-443C-A0E9-F51198DB3720}"/>
    <dgm:cxn modelId="{953F636E-0534-40DD-8F36-CDFAB40DCC2C}" type="presOf" srcId="{41524485-DBE1-4591-B8C0-2E06CC23FD1C}" destId="{E39170E9-86CE-45D6-B782-90A9E37303B1}" srcOrd="0" destOrd="0" presId="urn:microsoft.com/office/officeart/2005/8/layout/orgChart1"/>
    <dgm:cxn modelId="{EA6E5F80-A61B-4CE6-9938-9C4AA052CFD7}" type="presOf" srcId="{4AB96AB1-C929-4C30-903F-00D2B0EB7F80}" destId="{7E3F286A-B963-4CA0-AFE8-8D885CDDFA51}" srcOrd="0" destOrd="0" presId="urn:microsoft.com/office/officeart/2005/8/layout/orgChart1"/>
    <dgm:cxn modelId="{94267A8D-B7E5-44AA-9C52-739A194FDD4D}" type="presOf" srcId="{4AB96AB1-C929-4C30-903F-00D2B0EB7F80}" destId="{82F1AC46-6E4F-4EC5-8EA5-E34F1563EBAD}" srcOrd="1" destOrd="0" presId="urn:microsoft.com/office/officeart/2005/8/layout/orgChart1"/>
    <dgm:cxn modelId="{DAAEAC9A-A4DA-4435-ACB9-FDFBD2B61599}" type="presOf" srcId="{C5256507-874B-4CF9-BF09-5551D5E8D201}" destId="{914A146E-E7E8-4CF3-90D8-7757988B4920}" srcOrd="1" destOrd="0" presId="urn:microsoft.com/office/officeart/2005/8/layout/orgChart1"/>
    <dgm:cxn modelId="{247530AA-2DAE-45F5-AC2C-7CAA1DE6B325}" type="presOf" srcId="{282724E2-89B8-491F-93D5-7351FE33D43E}" destId="{F15A3F50-21C3-4A3D-B180-A20D02C3DD74}" srcOrd="0" destOrd="0" presId="urn:microsoft.com/office/officeart/2005/8/layout/orgChart1"/>
    <dgm:cxn modelId="{8CA9DBB0-DC51-4945-928B-5B27C06FEE3B}" srcId="{4AB96AB1-C929-4C30-903F-00D2B0EB7F80}" destId="{FD7B25C3-4626-49F7-8491-FC5113EE2D1F}" srcOrd="1" destOrd="0" parTransId="{41524485-DBE1-4591-B8C0-2E06CC23FD1C}" sibTransId="{08301526-B07C-4907-B0AB-B3B08DAC0C95}"/>
    <dgm:cxn modelId="{583A5BD6-803B-4B2B-9EA0-60112BF6FFA0}" type="presOf" srcId="{C5256507-874B-4CF9-BF09-5551D5E8D201}" destId="{5B6E8510-9F46-468B-A0BA-C6AF802A82F6}" srcOrd="0" destOrd="0" presId="urn:microsoft.com/office/officeart/2005/8/layout/orgChart1"/>
    <dgm:cxn modelId="{9B76FCED-AAE7-41D0-AE09-359E98E8BEB2}" type="presOf" srcId="{FD7B25C3-4626-49F7-8491-FC5113EE2D1F}" destId="{E32F70C2-E1B8-4EA4-8D09-99433B3CB583}" srcOrd="0" destOrd="0" presId="urn:microsoft.com/office/officeart/2005/8/layout/orgChart1"/>
    <dgm:cxn modelId="{80E8F4F9-0AFD-4976-9F5B-D5B0DFF4956F}" type="presParOf" srcId="{F15A3F50-21C3-4A3D-B180-A20D02C3DD74}" destId="{9B324EE7-50FD-4114-A264-26D085E93E20}" srcOrd="0" destOrd="0" presId="urn:microsoft.com/office/officeart/2005/8/layout/orgChart1"/>
    <dgm:cxn modelId="{0063C6E9-8A39-4032-81D9-3ED39BA72D92}" type="presParOf" srcId="{9B324EE7-50FD-4114-A264-26D085E93E20}" destId="{D37B6B76-D19D-49E3-9111-A20E834BA2BF}" srcOrd="0" destOrd="0" presId="urn:microsoft.com/office/officeart/2005/8/layout/orgChart1"/>
    <dgm:cxn modelId="{9DFD1688-AA07-4BFA-9E86-EF27D4D9F2F5}" type="presParOf" srcId="{D37B6B76-D19D-49E3-9111-A20E834BA2BF}" destId="{7E3F286A-B963-4CA0-AFE8-8D885CDDFA51}" srcOrd="0" destOrd="0" presId="urn:microsoft.com/office/officeart/2005/8/layout/orgChart1"/>
    <dgm:cxn modelId="{F1CE18D2-977B-4AA8-B4E5-46CE0253574E}" type="presParOf" srcId="{D37B6B76-D19D-49E3-9111-A20E834BA2BF}" destId="{82F1AC46-6E4F-4EC5-8EA5-E34F1563EBAD}" srcOrd="1" destOrd="0" presId="urn:microsoft.com/office/officeart/2005/8/layout/orgChart1"/>
    <dgm:cxn modelId="{F8C6182B-9CFB-42C0-BCC6-ACA987E8F7EF}" type="presParOf" srcId="{9B324EE7-50FD-4114-A264-26D085E93E20}" destId="{760DD404-1EE3-4551-A7E6-847FE75A202D}" srcOrd="1" destOrd="0" presId="urn:microsoft.com/office/officeart/2005/8/layout/orgChart1"/>
    <dgm:cxn modelId="{F78DFF90-D50B-48D6-9DD3-0A0EE70C9181}" type="presParOf" srcId="{760DD404-1EE3-4551-A7E6-847FE75A202D}" destId="{FAD5C3AE-CC74-41EE-927E-FEDEC3935A8D}" srcOrd="0" destOrd="0" presId="urn:microsoft.com/office/officeart/2005/8/layout/orgChart1"/>
    <dgm:cxn modelId="{688CAB5D-E35B-435F-BE7B-6F81B4FACB6F}" type="presParOf" srcId="{760DD404-1EE3-4551-A7E6-847FE75A202D}" destId="{6D6FA7EC-41DD-42F4-9C47-6A33F5EBD5C1}" srcOrd="1" destOrd="0" presId="urn:microsoft.com/office/officeart/2005/8/layout/orgChart1"/>
    <dgm:cxn modelId="{4A5397F7-69CD-40F6-9773-67342195E67C}" type="presParOf" srcId="{6D6FA7EC-41DD-42F4-9C47-6A33F5EBD5C1}" destId="{9880D6E6-5231-4E2F-8318-18CFB1C77452}" srcOrd="0" destOrd="0" presId="urn:microsoft.com/office/officeart/2005/8/layout/orgChart1"/>
    <dgm:cxn modelId="{E5966DA9-22AF-46D3-BCE6-D3E3AE1BB719}" type="presParOf" srcId="{9880D6E6-5231-4E2F-8318-18CFB1C77452}" destId="{E9B9C92F-8FE2-410E-AB0C-4443847A78E1}" srcOrd="0" destOrd="0" presId="urn:microsoft.com/office/officeart/2005/8/layout/orgChart1"/>
    <dgm:cxn modelId="{4664EAE0-3E51-4E06-9B1E-F30DC1FD2C78}" type="presParOf" srcId="{9880D6E6-5231-4E2F-8318-18CFB1C77452}" destId="{A04E26B7-624F-4092-85AF-A3E04771F032}" srcOrd="1" destOrd="0" presId="urn:microsoft.com/office/officeart/2005/8/layout/orgChart1"/>
    <dgm:cxn modelId="{ABAF2963-075E-4A0E-A2ED-5F5AD6E7D273}" type="presParOf" srcId="{6D6FA7EC-41DD-42F4-9C47-6A33F5EBD5C1}" destId="{86E16746-F71B-430F-B585-DEA6F120AE3B}" srcOrd="1" destOrd="0" presId="urn:microsoft.com/office/officeart/2005/8/layout/orgChart1"/>
    <dgm:cxn modelId="{EC766A6C-583A-43D3-A9DD-2630E047CA8B}" type="presParOf" srcId="{6D6FA7EC-41DD-42F4-9C47-6A33F5EBD5C1}" destId="{58E37A01-0EA1-4A4F-B49A-6E441F6E5C70}" srcOrd="2" destOrd="0" presId="urn:microsoft.com/office/officeart/2005/8/layout/orgChart1"/>
    <dgm:cxn modelId="{30967DF3-14D8-4C87-8094-8C286541184E}" type="presParOf" srcId="{760DD404-1EE3-4551-A7E6-847FE75A202D}" destId="{E39170E9-86CE-45D6-B782-90A9E37303B1}" srcOrd="2" destOrd="0" presId="urn:microsoft.com/office/officeart/2005/8/layout/orgChart1"/>
    <dgm:cxn modelId="{2E5EECEA-DA8F-494E-BEB0-3B5C25E1D8D3}" type="presParOf" srcId="{760DD404-1EE3-4551-A7E6-847FE75A202D}" destId="{5FFCB6F7-42CF-445F-98F7-B1E3067B463F}" srcOrd="3" destOrd="0" presId="urn:microsoft.com/office/officeart/2005/8/layout/orgChart1"/>
    <dgm:cxn modelId="{FA859369-1344-46C9-88BE-E42050CE5F34}" type="presParOf" srcId="{5FFCB6F7-42CF-445F-98F7-B1E3067B463F}" destId="{5B97A253-1B5C-4C7E-AE9B-9889165498D4}" srcOrd="0" destOrd="0" presId="urn:microsoft.com/office/officeart/2005/8/layout/orgChart1"/>
    <dgm:cxn modelId="{7B100C4B-2F43-45E6-84A9-3E9CF5756C93}" type="presParOf" srcId="{5B97A253-1B5C-4C7E-AE9B-9889165498D4}" destId="{E32F70C2-E1B8-4EA4-8D09-99433B3CB583}" srcOrd="0" destOrd="0" presId="urn:microsoft.com/office/officeart/2005/8/layout/orgChart1"/>
    <dgm:cxn modelId="{FB5E1D28-F965-4D58-991A-B21104E75382}" type="presParOf" srcId="{5B97A253-1B5C-4C7E-AE9B-9889165498D4}" destId="{8A80040A-4EEA-46C3-8383-997EFAB875A8}" srcOrd="1" destOrd="0" presId="urn:microsoft.com/office/officeart/2005/8/layout/orgChart1"/>
    <dgm:cxn modelId="{6D194447-617E-403C-A920-EFE5E596987B}" type="presParOf" srcId="{5FFCB6F7-42CF-445F-98F7-B1E3067B463F}" destId="{2D101544-0EA1-4DF9-9505-2D6CC6B7F987}" srcOrd="1" destOrd="0" presId="urn:microsoft.com/office/officeart/2005/8/layout/orgChart1"/>
    <dgm:cxn modelId="{31A73CB1-7277-4F22-B7C6-A5BEEA09D118}" type="presParOf" srcId="{5FFCB6F7-42CF-445F-98F7-B1E3067B463F}" destId="{D3347003-1CD8-4157-84CD-55F639CEF1EC}" srcOrd="2" destOrd="0" presId="urn:microsoft.com/office/officeart/2005/8/layout/orgChart1"/>
    <dgm:cxn modelId="{F33182E8-633A-450F-81D0-9203FD26D99E}" type="presParOf" srcId="{760DD404-1EE3-4551-A7E6-847FE75A202D}" destId="{477B8C12-3379-41EC-BD86-CC24B8114291}" srcOrd="4" destOrd="0" presId="urn:microsoft.com/office/officeart/2005/8/layout/orgChart1"/>
    <dgm:cxn modelId="{92D1E147-CDB2-44B4-A0D4-13B9FAC2A00D}" type="presParOf" srcId="{760DD404-1EE3-4551-A7E6-847FE75A202D}" destId="{4E72279F-C5D2-4CEA-89C1-7A4530954AC6}" srcOrd="5" destOrd="0" presId="urn:microsoft.com/office/officeart/2005/8/layout/orgChart1"/>
    <dgm:cxn modelId="{3C372BEB-0590-45FA-A801-7B4842F47B1A}" type="presParOf" srcId="{4E72279F-C5D2-4CEA-89C1-7A4530954AC6}" destId="{7FAAAE51-A5D5-4FF3-8344-913B0C27690C}" srcOrd="0" destOrd="0" presId="urn:microsoft.com/office/officeart/2005/8/layout/orgChart1"/>
    <dgm:cxn modelId="{66087731-0079-42F8-87F1-D637E8B8138A}" type="presParOf" srcId="{7FAAAE51-A5D5-4FF3-8344-913B0C27690C}" destId="{5B6E8510-9F46-468B-A0BA-C6AF802A82F6}" srcOrd="0" destOrd="0" presId="urn:microsoft.com/office/officeart/2005/8/layout/orgChart1"/>
    <dgm:cxn modelId="{643A7AAE-4DDE-4DA4-B9F5-BC773CA9D5D0}" type="presParOf" srcId="{7FAAAE51-A5D5-4FF3-8344-913B0C27690C}" destId="{914A146E-E7E8-4CF3-90D8-7757988B4920}" srcOrd="1" destOrd="0" presId="urn:microsoft.com/office/officeart/2005/8/layout/orgChart1"/>
    <dgm:cxn modelId="{5B86ED5A-0301-455F-91BA-180CBCA0FFB7}" type="presParOf" srcId="{4E72279F-C5D2-4CEA-89C1-7A4530954AC6}" destId="{3FEE8300-F49F-47B8-88EC-EC8C493A11CB}" srcOrd="1" destOrd="0" presId="urn:microsoft.com/office/officeart/2005/8/layout/orgChart1"/>
    <dgm:cxn modelId="{3B70D24E-97EB-41FD-8F70-F7417BF561EA}" type="presParOf" srcId="{4E72279F-C5D2-4CEA-89C1-7A4530954AC6}" destId="{5EB862C5-FB36-4B2E-8BAB-113B84D65873}" srcOrd="2" destOrd="0" presId="urn:microsoft.com/office/officeart/2005/8/layout/orgChart1"/>
    <dgm:cxn modelId="{41C2219D-CC07-4773-82EC-E44596CEE643}" type="presParOf" srcId="{9B324EE7-50FD-4114-A264-26D085E93E20}" destId="{F01929FA-5465-48C8-898A-74A1BCD513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B8C12-3379-41EC-BD86-CC24B8114291}">
      <dsp:nvSpPr>
        <dsp:cNvPr id="0" name=""/>
        <dsp:cNvSpPr/>
      </dsp:nvSpPr>
      <dsp:spPr>
        <a:xfrm>
          <a:off x="4338228" y="2505961"/>
          <a:ext cx="3069328" cy="532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46"/>
              </a:lnTo>
              <a:lnTo>
                <a:pt x="3069328" y="266346"/>
              </a:lnTo>
              <a:lnTo>
                <a:pt x="3069328" y="532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170E9-86CE-45D6-B782-90A9E37303B1}">
      <dsp:nvSpPr>
        <dsp:cNvPr id="0" name=""/>
        <dsp:cNvSpPr/>
      </dsp:nvSpPr>
      <dsp:spPr>
        <a:xfrm>
          <a:off x="4292508" y="2505961"/>
          <a:ext cx="91440" cy="53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5C3AE-CC74-41EE-927E-FEDEC3935A8D}">
      <dsp:nvSpPr>
        <dsp:cNvPr id="0" name=""/>
        <dsp:cNvSpPr/>
      </dsp:nvSpPr>
      <dsp:spPr>
        <a:xfrm>
          <a:off x="1268899" y="2505961"/>
          <a:ext cx="3069328" cy="532693"/>
        </a:xfrm>
        <a:custGeom>
          <a:avLst/>
          <a:gdLst/>
          <a:ahLst/>
          <a:cxnLst/>
          <a:rect l="0" t="0" r="0" b="0"/>
          <a:pathLst>
            <a:path>
              <a:moveTo>
                <a:pt x="3069328" y="0"/>
              </a:moveTo>
              <a:lnTo>
                <a:pt x="3069328" y="266346"/>
              </a:lnTo>
              <a:lnTo>
                <a:pt x="0" y="266346"/>
              </a:lnTo>
              <a:lnTo>
                <a:pt x="0" y="532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F286A-B963-4CA0-AFE8-8D885CDDFA51}">
      <dsp:nvSpPr>
        <dsp:cNvPr id="0" name=""/>
        <dsp:cNvSpPr/>
      </dsp:nvSpPr>
      <dsp:spPr>
        <a:xfrm>
          <a:off x="3069910" y="1237643"/>
          <a:ext cx="2536634" cy="126831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4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700" b="1" i="0" u="none" strike="noStrike" kern="1200" cap="none" normalizeH="0" baseline="0" dirty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(Tělesná kultura)</a:t>
          </a:r>
        </a:p>
      </dsp:txBody>
      <dsp:txXfrm>
        <a:off x="3069910" y="1237643"/>
        <a:ext cx="2536634" cy="1268317"/>
      </dsp:txXfrm>
    </dsp:sp>
    <dsp:sp modelId="{E9B9C92F-8FE2-410E-AB0C-4443847A78E1}">
      <dsp:nvSpPr>
        <dsp:cNvPr id="0" name=""/>
        <dsp:cNvSpPr/>
      </dsp:nvSpPr>
      <dsp:spPr>
        <a:xfrm>
          <a:off x="582" y="3038654"/>
          <a:ext cx="2536634" cy="126831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rgbClr val="A50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ŠKOLNÍ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800" b="1" i="0" u="none" strike="noStrike" kern="1200" cap="none" normalizeH="0" baseline="0" dirty="0">
            <a:ln>
              <a:noFill/>
            </a:ln>
            <a:solidFill>
              <a:srgbClr val="A5002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(Tělesná výchova)</a:t>
          </a:r>
        </a:p>
      </dsp:txBody>
      <dsp:txXfrm>
        <a:off x="582" y="3038654"/>
        <a:ext cx="2536634" cy="1268317"/>
      </dsp:txXfrm>
    </dsp:sp>
    <dsp:sp modelId="{E32F70C2-E1B8-4EA4-8D09-99433B3CB583}">
      <dsp:nvSpPr>
        <dsp:cNvPr id="0" name=""/>
        <dsp:cNvSpPr/>
      </dsp:nvSpPr>
      <dsp:spPr>
        <a:xfrm>
          <a:off x="3069910" y="3038654"/>
          <a:ext cx="2536634" cy="126831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REKREAČNÍ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800" b="1" i="0" u="none" strike="noStrike" kern="1200" cap="none" normalizeH="0" baseline="0" dirty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(Pohybová rekreace)</a:t>
          </a:r>
        </a:p>
      </dsp:txBody>
      <dsp:txXfrm>
        <a:off x="3069910" y="3038654"/>
        <a:ext cx="2536634" cy="1268317"/>
      </dsp:txXfrm>
    </dsp:sp>
    <dsp:sp modelId="{5B6E8510-9F46-468B-A0BA-C6AF802A82F6}">
      <dsp:nvSpPr>
        <dsp:cNvPr id="0" name=""/>
        <dsp:cNvSpPr/>
      </dsp:nvSpPr>
      <dsp:spPr>
        <a:xfrm>
          <a:off x="6139238" y="3038654"/>
          <a:ext cx="2536634" cy="126831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ZÁVODNÍ (SOUTĚŽNÍ)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SPORT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800" b="1" i="0" u="none" strike="noStrike" kern="1200" cap="none" normalizeH="0" baseline="0" dirty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(Sport)</a:t>
          </a:r>
        </a:p>
      </dsp:txBody>
      <dsp:txXfrm>
        <a:off x="6139238" y="3038654"/>
        <a:ext cx="2536634" cy="126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6178-2791-4C1C-98EC-325C0E896D21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4A1E-383D-46B4-9265-45CF6CE51B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00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53A1-64E2-40CE-8E2E-5F133A9339A8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9CE9-BC3D-4789-94DD-1F9EEB587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9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3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9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07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46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3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1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788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0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92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Poznámka – Emil Zátopek v knize „Pod</a:t>
            </a:r>
            <a:r>
              <a:rPr lang="cs-CZ" baseline="0" dirty="0"/>
              <a:t> pěti kruhy“ píše: Rok 1948 byl pro naše sportovce nejen rokem olympijským, ale i rokem organizačních zmatků. Vypukla akce „Sjednocení tělovýchovy“. Prováděla se způsobem „hlava nehlava“ bez ohledu na naše tělovýchovné tradice, klubové obchodní, nebo osobní zájmy, odborné vazby a potřeby. V lehké atletice to jakž takž klapalo podle zásady: kde nic není, tam se toho ani moc </a:t>
            </a:r>
            <a:r>
              <a:rPr lang="cs-CZ" baseline="0" dirty="0" err="1"/>
              <a:t>nenakšeftuje</a:t>
            </a:r>
            <a:r>
              <a:rPr lang="cs-CZ" baseline="0" dirty="0"/>
              <a:t>. Když jsme pak na ME v Oslu jako jediní pochodovali jen v trenýrkách a tričku, byl jsem naštvaný…..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83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363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579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3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04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A47E4E-A8D5-4304-8B1A-879BC7DF83C8}" type="slidenum">
              <a:rPr lang="cs-CZ" sz="1200" b="0"/>
              <a:pPr eaLnBrk="1" hangingPunct="1"/>
              <a:t>23</a:t>
            </a:fld>
            <a:endParaRPr lang="cs-CZ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042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AB7C18-3B37-42A5-9B89-1356EAE3D2F7}" type="slidenum">
              <a:rPr lang="cs-CZ" sz="1200" smtClean="0">
                <a:latin typeface="Arial" charset="0"/>
              </a:rPr>
              <a:pPr eaLnBrk="1" hangingPunct="1"/>
              <a:t>25</a:t>
            </a:fld>
            <a:endParaRPr lang="cs-CZ" sz="120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</p:spPr>
        <p:txBody>
          <a:bodyPr/>
          <a:lstStyle/>
          <a:p>
            <a:pPr eaLnBrk="1" hangingPunct="1"/>
            <a:r>
              <a:rPr lang="cs-CZ"/>
              <a:t>Ukázat a vysvětlit na tabulce s procentama přechod z kategorie 1 přímých příspěvků do druhé kategorie svazových projektů a zdůraznit, že tyhle peníze jsou přesně určené, na co půjdou.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84A3A2-D41D-4165-9BD6-0A918704A72C}" type="slidenum">
              <a:rPr lang="cs-CZ" sz="1200" smtClean="0">
                <a:latin typeface="Arial" charset="0"/>
              </a:rPr>
              <a:pPr eaLnBrk="1" hangingPunct="1"/>
              <a:t>26</a:t>
            </a:fld>
            <a:endParaRPr lang="cs-CZ" sz="1200">
              <a:latin typeface="Arial" charset="0"/>
            </a:endParaRPr>
          </a:p>
        </p:txBody>
      </p:sp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988A372-238C-40CB-9F49-821F5A4DF408}" type="slidenum">
              <a:rPr lang="cs-CZ" sz="1200">
                <a:latin typeface="+mn-lt"/>
              </a:rPr>
              <a:pPr algn="r">
                <a:defRPr/>
              </a:pPr>
              <a:t>26</a:t>
            </a:fld>
            <a:endParaRPr lang="cs-CZ" sz="1200">
              <a:latin typeface="+mn-lt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73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3765-69D8-44CE-837F-2446B16A67A7}" type="slidenum">
              <a:rPr lang="cs-CZ" smtClean="0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2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51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282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55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77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437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540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108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644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3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00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614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56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96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6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880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084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3039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436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6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88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7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4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9CE9-BC3D-4789-94DD-1F9EEB587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21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2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91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4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4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2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86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11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D81C-AB07-4EC8-9229-5B4D51E1297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E288-C641-40CA-A9FF-CDC446B6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ktor@olympic.cz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1-11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turasport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jstriksportu.cz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turasport.cz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vs.cuni.cz/FTVS-677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Tělesné výchovy a sportu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6228184"/>
            <a:ext cx="6400800" cy="622920"/>
          </a:xfrm>
        </p:spPr>
        <p:txBody>
          <a:bodyPr/>
          <a:lstStyle/>
          <a:p>
            <a:pPr algn="r"/>
            <a:r>
              <a:rPr lang="cs-CZ" dirty="0">
                <a:solidFill>
                  <a:srgbClr val="002060"/>
                </a:solidFill>
              </a:rPr>
              <a:t>PhDr. Martin Doktor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5789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FTVS UK Praha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6" y="2439656"/>
            <a:ext cx="1770920" cy="13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30272"/>
            <a:ext cx="2441040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6" y="2430272"/>
            <a:ext cx="1828800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76" y="2430272"/>
            <a:ext cx="2143125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" y="3790688"/>
            <a:ext cx="1162240" cy="11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54" y="3980596"/>
            <a:ext cx="1647677" cy="9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76777"/>
            <a:ext cx="930101" cy="11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3886287"/>
            <a:ext cx="1080120" cy="10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967" y="4057692"/>
            <a:ext cx="1788801" cy="20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2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94893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ANTIKA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2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Kalokaghatia</a:t>
            </a: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 – řecký ideál harmonicky rozvinutého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občana, ideál tělesně a duševně kultivované osobnosti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STŘEDOVĚK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Tělesná zdatnost a výkonnost součástí rytířských ctností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ANGLIE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Zrození pojmu „sport“, důraz na hru, soutěživost a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spolupráci (team </a:t>
            </a:r>
            <a:r>
              <a:rPr lang="cs-CZ" sz="2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OLYMPIJSKÉ</a:t>
            </a: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HNUTÍ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Pierre</a:t>
            </a: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cs-CZ" sz="2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Coubertin</a:t>
            </a: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novodobé olympijské hry, výchova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cs-CZ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mladé generace prostřednictvím sportu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148891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HODNOTY 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FORMATIVNÍ, VZDĚLÁVACÍ, VÝCHOVNÝ</a:t>
            </a:r>
          </a:p>
          <a:p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Komplexní formování osobnosti </a:t>
            </a:r>
          </a:p>
          <a:p>
            <a:pPr>
              <a:buFontTx/>
              <a:buNone/>
            </a:pPr>
            <a:r>
              <a:rPr lang="cs-CZ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KOMPENZAČNÍ, RELAXAČNÍ</a:t>
            </a:r>
          </a:p>
          <a:p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Kompenzace pracovní činnosti, relaxace</a:t>
            </a:r>
          </a:p>
          <a:p>
            <a:pPr>
              <a:buFontTx/>
              <a:buNone/>
            </a:pPr>
            <a:r>
              <a:rPr lang="cs-CZ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SOCIALIZAČNÍ PROSTŘEDÍ SPORTU</a:t>
            </a:r>
          </a:p>
          <a:p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Získávání specifických dovedností, postojů, hodnot a chování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formované sportem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9144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Vlastnosti osobnosti </a:t>
            </a:r>
            <a:r>
              <a:rPr lang="cs-CZ" dirty="0">
                <a:solidFill>
                  <a:srgbClr val="002060"/>
                </a:solidFill>
              </a:rPr>
              <a:t>– </a:t>
            </a:r>
            <a:r>
              <a:rPr lang="cs-CZ" sz="2600" dirty="0">
                <a:solidFill>
                  <a:srgbClr val="002060"/>
                </a:solidFill>
              </a:rPr>
              <a:t>samostatnost, iniciativnost, cílevědomost, sebedůvěra, sebekázeň, sebeovládání (stabilita v jednání), odvaha, četnost (konání dle pravidel, fair play), odolnost proti neúspěchu, rozhodnost, vytrvalost, houževnatost, smysl pro spolupráci</a:t>
            </a:r>
          </a:p>
          <a:p>
            <a:r>
              <a:rPr lang="cs-CZ" b="1" dirty="0">
                <a:solidFill>
                  <a:srgbClr val="002060"/>
                </a:solidFill>
              </a:rPr>
              <a:t>Tendence osobnosti </a:t>
            </a:r>
            <a:r>
              <a:rPr lang="cs-CZ" dirty="0">
                <a:solidFill>
                  <a:srgbClr val="002060"/>
                </a:solidFill>
              </a:rPr>
              <a:t>– </a:t>
            </a:r>
            <a:r>
              <a:rPr lang="cs-CZ" sz="2400" dirty="0">
                <a:solidFill>
                  <a:srgbClr val="002060"/>
                </a:solidFill>
              </a:rPr>
              <a:t>vůdcovství, odpovědnost, emoční stabilita, sounáležitost ke skupině, ctižádostivost, vůle k vítězství</a:t>
            </a:r>
          </a:p>
          <a:p>
            <a:r>
              <a:rPr lang="cs-CZ" b="1" dirty="0">
                <a:solidFill>
                  <a:srgbClr val="002060"/>
                </a:solidFill>
              </a:rPr>
              <a:t>Schopnost</a:t>
            </a:r>
            <a:r>
              <a:rPr lang="cs-CZ" dirty="0">
                <a:solidFill>
                  <a:srgbClr val="002060"/>
                </a:solidFill>
              </a:rPr>
              <a:t>i – </a:t>
            </a:r>
            <a:r>
              <a:rPr lang="cs-CZ" sz="2400" dirty="0">
                <a:solidFill>
                  <a:srgbClr val="002060"/>
                </a:solidFill>
              </a:rPr>
              <a:t>režisérské, kreativní, manažerské, řečnické, organizátorské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cs-CZ" dirty="0">
                <a:solidFill>
                  <a:srgbClr val="002060"/>
                </a:solidFill>
              </a:rPr>
              <a:t> (definice)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„Sport představuje všechny formy tělesné činnosti, které si prostřednictvím organizované i neorganizované účasti kladou za cíl harmonický rozvoj tělesné i psychické kondice, upevňování zdraví a dosahování výkonů v soutěžích všech úrovní“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515719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1" dirty="0">
                <a:solidFill>
                  <a:srgbClr val="241AA6"/>
                </a:solidFill>
                <a:latin typeface="Arial" pitchFamily="34" charset="0"/>
                <a:cs typeface="Arial" pitchFamily="34" charset="0"/>
              </a:rPr>
              <a:t>Zákon č. 115/2001 Sb., Evropská charta sportu 1992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VÝCHOVA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2700" dirty="0">
                <a:solidFill>
                  <a:srgbClr val="002060"/>
                </a:solidFill>
              </a:rPr>
              <a:t>(školní tělesná výchova a sport)</a:t>
            </a:r>
            <a:br>
              <a:rPr lang="cs-CZ" sz="2700" dirty="0">
                <a:solidFill>
                  <a:srgbClr val="002060"/>
                </a:solidFill>
              </a:rPr>
            </a:br>
            <a:endParaRPr lang="cs-CZ" sz="27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099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Tělesná výchova je součástí vzdělávání, tj. pohybového vzdělávání a rozvoje tělesné kondice v rámci povinných a výběrových učebních programů (osnov) základního, středního a vysokého školství.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60792"/>
              </p:ext>
            </p:extLst>
          </p:nvPr>
        </p:nvGraphicFramePr>
        <p:xfrm>
          <a:off x="179512" y="476672"/>
          <a:ext cx="8676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„Organizace, instituce, spolky a sdružení, kde se realizuje předmětná činnost, nebo se sportovní činností bezprostředně souvisí, navazuje na ní, či jí vytváří podmínky“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cs-CZ" sz="2400" i="1" u="sng" dirty="0">
                <a:solidFill>
                  <a:srgbClr val="241AA6"/>
                </a:solidFill>
                <a:latin typeface="Arial" charset="0"/>
              </a:rPr>
              <a:t>Sport v České republice reprezentuje:</a:t>
            </a:r>
          </a:p>
          <a:p>
            <a:pPr>
              <a:buNone/>
              <a:defRPr/>
            </a:pPr>
            <a:r>
              <a:rPr lang="cs-CZ" sz="2400" i="1" dirty="0">
                <a:solidFill>
                  <a:srgbClr val="241AA6"/>
                </a:solidFill>
                <a:latin typeface="Arial" charset="0"/>
              </a:rPr>
              <a:t>2,5 mil. registrovaných sportovců </a:t>
            </a:r>
          </a:p>
          <a:p>
            <a:pPr>
              <a:buNone/>
              <a:defRPr/>
            </a:pPr>
            <a:r>
              <a:rPr lang="cs-CZ" sz="2400" i="1" dirty="0">
                <a:solidFill>
                  <a:srgbClr val="241AA6"/>
                </a:solidFill>
                <a:latin typeface="Arial" charset="0"/>
              </a:rPr>
              <a:t>20 tisíc sportovních organizací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 (5 etap)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06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ETAPA </a:t>
            </a:r>
            <a:r>
              <a:rPr lang="cs-CZ" dirty="0">
                <a:solidFill>
                  <a:srgbClr val="002060"/>
                </a:solidFill>
              </a:rPr>
              <a:t>- Počátky organizované spolkové 	činnosti v českých zemích až do vzniku 	Československé republiky v roce 1918</a:t>
            </a:r>
          </a:p>
          <a:p>
            <a:r>
              <a:rPr lang="cs-CZ" dirty="0">
                <a:solidFill>
                  <a:srgbClr val="002060"/>
                </a:solidFill>
              </a:rPr>
              <a:t>Založení tělovýchovných sdružení a sportovních svazů:</a:t>
            </a:r>
          </a:p>
          <a:p>
            <a:pPr marL="0" indent="0">
              <a:buNone/>
            </a:pPr>
            <a:endParaRPr lang="cs-CZ" sz="1100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SOKOL (1872)</a:t>
            </a: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Cyklistika (1883), Veslování (1884), Atletika (1897)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Fotbal (1901),Tenis (1907), Hokej (1908)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Klub českých turistů (1888) 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Český olympijský výbor (1899)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Svaz lyžařů v království Českém (1903)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Sdružení dělnických tělocvičných jednot (1903)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OREL (1908)</a:t>
            </a:r>
          </a:p>
          <a:p>
            <a:pPr>
              <a:buFontTx/>
              <a:buChar char="•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Český vysokoškolský sport (1910)</a:t>
            </a:r>
            <a:endParaRPr lang="cs-CZ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2636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2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5206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ETAPA </a:t>
            </a:r>
            <a:r>
              <a:rPr lang="cs-CZ" sz="2200" dirty="0">
                <a:solidFill>
                  <a:srgbClr val="002060"/>
                </a:solidFill>
              </a:rPr>
              <a:t>- Období tzv. první Československé republiky, demokratického a pluralitního tělovýchovného a sportovního prostředí (1918 – 1948)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Péče státu :</a:t>
            </a:r>
          </a:p>
          <a:p>
            <a:pPr>
              <a:buFontTx/>
              <a:buChar char="•"/>
            </a:pP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pro správu veřejného zdravotnictví a tělesné výchovy</a:t>
            </a:r>
          </a:p>
          <a:p>
            <a:pPr>
              <a:buFontTx/>
              <a:buChar char="•"/>
            </a:pP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školství, obrany, vnitra, zahraničí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1918 – vznik Československé Republiky</a:t>
            </a:r>
          </a:p>
          <a:p>
            <a:pPr>
              <a:buFontTx/>
              <a:buChar char="•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SOKOL       820 000 členů      (1937)</a:t>
            </a:r>
          </a:p>
          <a:p>
            <a:pPr>
              <a:buFontTx/>
              <a:buChar char="•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OREL          159 000 členů      (1935)</a:t>
            </a:r>
          </a:p>
          <a:p>
            <a:pPr>
              <a:buFontTx/>
              <a:buChar char="•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SD TJ          139 000 členů       (1934)</a:t>
            </a:r>
          </a:p>
          <a:p>
            <a:pPr>
              <a:buFontTx/>
              <a:buChar char="•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KČT            110 000 členů       (1935)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40 sportů cca 2 mil členů, 130 000 spolků a jednot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1937 – „Ústřední úřad pro tělesnou výchovu“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1941–1942  zakázány tělovýchovné organizace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1947 –1947 „Československý tělovýchovný svaz“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</a:endParaRPr>
          </a:p>
          <a:p>
            <a:pPr lvl="1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64434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206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ETAPA </a:t>
            </a:r>
            <a:r>
              <a:rPr lang="cs-CZ" sz="2200" dirty="0">
                <a:solidFill>
                  <a:srgbClr val="002060"/>
                </a:solidFill>
              </a:rPr>
              <a:t>- Období totalitního režimu KSČ, direktivního řízení tělovýchovy a sportu a monopolní jednotné tělovýchovné a sportovní organizace (1948 – 1989)</a:t>
            </a:r>
          </a:p>
          <a:p>
            <a:r>
              <a:rPr lang="cs-CZ" sz="2200" b="1" dirty="0">
                <a:latin typeface="Arial" pitchFamily="34" charset="0"/>
                <a:cs typeface="Arial" pitchFamily="34" charset="0"/>
              </a:rPr>
              <a:t>Únor 1948 – k moci KSČ</a:t>
            </a:r>
          </a:p>
          <a:p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31. března 1948 vyhlášeno sjednocení československé tělesné výchovy do dobrovolné tělovýchovné organizace </a:t>
            </a: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SOKOL</a:t>
            </a:r>
          </a:p>
          <a:p>
            <a:r>
              <a:rPr lang="cs-CZ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 Zákon č. 187/1949 Sb., o státní péči o tělesnou výchovu a sport </a:t>
            </a:r>
          </a:p>
          <a:p>
            <a:r>
              <a:rPr lang="cs-CZ" sz="2200" dirty="0">
                <a:latin typeface="Arial" pitchFamily="34" charset="0"/>
                <a:cs typeface="Arial" pitchFamily="34" charset="0"/>
              </a:rPr>
              <a:t>Zrušení TV a sportovních organizací, zánik pluralitního systému, převedení majetku do SOKOLA</a:t>
            </a:r>
            <a:endParaRPr lang="cs-CZ" sz="2200" b="1" dirty="0">
              <a:latin typeface="Arial" pitchFamily="34" charset="0"/>
              <a:cs typeface="Arial" pitchFamily="34" charset="0"/>
            </a:endParaRPr>
          </a:p>
          <a:p>
            <a:r>
              <a:rPr lang="cs-CZ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„Státní výbor (úřad) pro tělesnou výchovu a sport“</a:t>
            </a:r>
            <a:endParaRPr lang="cs-CZ" sz="2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</a:endParaRPr>
          </a:p>
          <a:p>
            <a:pPr lvl="1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79754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1708"/>
            <a:ext cx="8229600" cy="1143000"/>
          </a:xfrm>
        </p:spPr>
        <p:txBody>
          <a:bodyPr/>
          <a:lstStyle/>
          <a:p>
            <a:pPr algn="l"/>
            <a:r>
              <a:rPr lang="cs-CZ" sz="2400" dirty="0"/>
              <a:t>PhDr. Martin Doktor</a:t>
            </a:r>
          </a:p>
        </p:txBody>
      </p:sp>
      <p:sp>
        <p:nvSpPr>
          <p:cNvPr id="4" name="Zástupný symbol pro obsah 4"/>
          <p:cNvSpPr txBox="1">
            <a:spLocks/>
          </p:cNvSpPr>
          <p:nvPr/>
        </p:nvSpPr>
        <p:spPr>
          <a:xfrm>
            <a:off x="166174" y="1821856"/>
            <a:ext cx="7588689" cy="46085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052A1"/>
                </a:solidFill>
                <a:latin typeface="Myriad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E9051B"/>
                </a:solidFill>
                <a:latin typeface="Myriad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yriad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1400" b="1" dirty="0">
                <a:solidFill>
                  <a:srgbClr val="002060"/>
                </a:solidFill>
              </a:rPr>
              <a:t>*1974</a:t>
            </a:r>
          </a:p>
          <a:p>
            <a:pPr fontAlgn="auto">
              <a:spcAft>
                <a:spcPts val="0"/>
              </a:spcAft>
            </a:pPr>
            <a:r>
              <a:rPr lang="fi-FI" sz="1400" b="1" dirty="0">
                <a:solidFill>
                  <a:srgbClr val="002060"/>
                </a:solidFill>
              </a:rPr>
              <a:t>1978 – 2008</a:t>
            </a:r>
            <a:r>
              <a:rPr lang="cs-CZ" sz="1400" b="1" dirty="0">
                <a:solidFill>
                  <a:srgbClr val="002060"/>
                </a:solidFill>
              </a:rPr>
              <a:t>	</a:t>
            </a:r>
            <a:r>
              <a:rPr lang="fi-FI" sz="1400" b="1" dirty="0">
                <a:solidFill>
                  <a:srgbClr val="002060"/>
                </a:solidFill>
              </a:rPr>
              <a:t>kanoistika </a:t>
            </a:r>
          </a:p>
          <a:p>
            <a:pPr fontAlgn="auto">
              <a:spcAft>
                <a:spcPts val="0"/>
              </a:spcAft>
            </a:pPr>
            <a:r>
              <a:rPr lang="fi-FI" sz="1400" b="1" dirty="0">
                <a:solidFill>
                  <a:srgbClr val="002060"/>
                </a:solidFill>
              </a:rPr>
              <a:t>1993 – 2008 </a:t>
            </a:r>
            <a:r>
              <a:rPr lang="cs-CZ" sz="1400" b="1" dirty="0">
                <a:solidFill>
                  <a:srgbClr val="002060"/>
                </a:solidFill>
              </a:rPr>
              <a:t> 	</a:t>
            </a:r>
            <a:r>
              <a:rPr lang="fi-FI" sz="1400" b="1" dirty="0">
                <a:solidFill>
                  <a:srgbClr val="002060"/>
                </a:solidFill>
              </a:rPr>
              <a:t>profesionální sportovec</a:t>
            </a:r>
          </a:p>
          <a:p>
            <a:pPr fontAlgn="auto">
              <a:spcAft>
                <a:spcPts val="0"/>
              </a:spcAft>
            </a:pPr>
            <a:r>
              <a:rPr lang="cs-CZ" sz="1400" b="1" dirty="0">
                <a:solidFill>
                  <a:srgbClr val="002060"/>
                </a:solidFill>
              </a:rPr>
              <a:t>Dvojnásobný olympijský vítěz</a:t>
            </a:r>
            <a:r>
              <a:rPr lang="en-US" sz="1400" b="1" dirty="0">
                <a:solidFill>
                  <a:srgbClr val="002060"/>
                </a:solidFill>
              </a:rPr>
              <a:t>, Atlanta 1997 CANOE SPRINT</a:t>
            </a:r>
            <a:endParaRPr lang="cs-CZ" sz="14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 x </a:t>
            </a:r>
            <a:r>
              <a:rPr lang="cs-CZ" sz="1400" b="1" dirty="0">
                <a:solidFill>
                  <a:srgbClr val="002060"/>
                </a:solidFill>
              </a:rPr>
              <a:t>Mistr světa</a:t>
            </a:r>
            <a:r>
              <a:rPr lang="en-US" sz="1400" b="1" dirty="0">
                <a:solidFill>
                  <a:srgbClr val="002060"/>
                </a:solidFill>
              </a:rPr>
              <a:t>; 2 x </a:t>
            </a:r>
            <a:r>
              <a:rPr lang="cs-CZ" sz="1400" b="1" dirty="0">
                <a:solidFill>
                  <a:srgbClr val="002060"/>
                </a:solidFill>
              </a:rPr>
              <a:t>Mistr Evropy</a:t>
            </a:r>
            <a:r>
              <a:rPr lang="en-US" sz="1400" b="1" dirty="0">
                <a:solidFill>
                  <a:srgbClr val="002060"/>
                </a:solidFill>
              </a:rPr>
              <a:t>; 8 </a:t>
            </a:r>
            <a:r>
              <a:rPr lang="cs-CZ" sz="1400" b="1" dirty="0">
                <a:solidFill>
                  <a:srgbClr val="002060"/>
                </a:solidFill>
              </a:rPr>
              <a:t>x vítěz celkového pořadí Světového poháru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1992 – 2007</a:t>
            </a:r>
            <a:r>
              <a:rPr lang="cs-CZ" sz="1400" b="1" dirty="0">
                <a:solidFill>
                  <a:srgbClr val="002060"/>
                </a:solidFill>
              </a:rPr>
              <a:t> 	FTVS UK – 2001 Mgr., 2007 PhDr.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2008 – </a:t>
            </a:r>
            <a:r>
              <a:rPr lang="cs-CZ" sz="1400" b="1" dirty="0">
                <a:solidFill>
                  <a:srgbClr val="002060"/>
                </a:solidFill>
              </a:rPr>
              <a:t>2012	Hlavní trenér reprezentace – </a:t>
            </a:r>
            <a:r>
              <a:rPr lang="cs-CZ" sz="1400" b="1" dirty="0" err="1">
                <a:solidFill>
                  <a:srgbClr val="002060"/>
                </a:solidFill>
              </a:rPr>
              <a:t>kanoe</a:t>
            </a:r>
            <a:r>
              <a:rPr lang="cs-CZ" sz="1400" b="1" dirty="0">
                <a:solidFill>
                  <a:srgbClr val="002060"/>
                </a:solidFill>
              </a:rPr>
              <a:t> - rychlost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2008 – </a:t>
            </a:r>
            <a:r>
              <a:rPr lang="cs-CZ" sz="1400" b="1" dirty="0">
                <a:solidFill>
                  <a:srgbClr val="002060"/>
                </a:solidFill>
              </a:rPr>
              <a:t>2012	Hlavní trenér </a:t>
            </a:r>
            <a:r>
              <a:rPr lang="en-US" sz="1400" b="1" dirty="0">
                <a:solidFill>
                  <a:srgbClr val="002060"/>
                </a:solidFill>
              </a:rPr>
              <a:t>– </a:t>
            </a:r>
            <a:r>
              <a:rPr lang="cs-CZ" sz="1400" b="1" dirty="0">
                <a:solidFill>
                  <a:srgbClr val="002060"/>
                </a:solidFill>
              </a:rPr>
              <a:t>Centrum sportu MV - ČR</a:t>
            </a:r>
            <a:r>
              <a:rPr lang="en-US" sz="1400" b="1" dirty="0">
                <a:solidFill>
                  <a:srgbClr val="002060"/>
                </a:solidFill>
              </a:rPr>
              <a:t>  </a:t>
            </a:r>
            <a:endParaRPr lang="cs-CZ" sz="14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2008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–</a:t>
            </a:r>
            <a:r>
              <a:rPr lang="cs-CZ" sz="1400" b="1" dirty="0">
                <a:solidFill>
                  <a:srgbClr val="002060"/>
                </a:solidFill>
              </a:rPr>
              <a:t> 2012	ČOV </a:t>
            </a:r>
            <a:r>
              <a:rPr lang="en-US" sz="1400" b="1" dirty="0">
                <a:solidFill>
                  <a:srgbClr val="002060"/>
                </a:solidFill>
              </a:rPr>
              <a:t>– </a:t>
            </a:r>
            <a:r>
              <a:rPr lang="cs-CZ" sz="1400" b="1" dirty="0">
                <a:solidFill>
                  <a:srgbClr val="002060"/>
                </a:solidFill>
              </a:rPr>
              <a:t>Člen sportovní komise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2008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–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2010</a:t>
            </a:r>
            <a:r>
              <a:rPr lang="cs-CZ" sz="1400" b="1" dirty="0">
                <a:solidFill>
                  <a:srgbClr val="002060"/>
                </a:solidFill>
              </a:rPr>
              <a:t>	ČOV </a:t>
            </a:r>
            <a:r>
              <a:rPr lang="en-US" sz="1400" b="1" dirty="0">
                <a:solidFill>
                  <a:srgbClr val="002060"/>
                </a:solidFill>
              </a:rPr>
              <a:t>– </a:t>
            </a:r>
            <a:r>
              <a:rPr lang="cs-CZ" sz="1400" b="1" dirty="0">
                <a:solidFill>
                  <a:srgbClr val="002060"/>
                </a:solidFill>
              </a:rPr>
              <a:t>Člen mezinárodní komise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2007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–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cs-CZ" sz="1400" b="1" dirty="0" err="1">
                <a:solidFill>
                  <a:srgbClr val="002060"/>
                </a:solidFill>
              </a:rPr>
              <a:t>souč</a:t>
            </a:r>
            <a:r>
              <a:rPr lang="cs-CZ" sz="1400" b="1" dirty="0">
                <a:solidFill>
                  <a:srgbClr val="002060"/>
                </a:solidFill>
              </a:rPr>
              <a:t>.	ČOV – Člen předsednictva Českého klubu olympioniků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2007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–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cs-CZ" sz="1400" b="1" dirty="0" err="1">
                <a:solidFill>
                  <a:srgbClr val="002060"/>
                </a:solidFill>
              </a:rPr>
              <a:t>souč</a:t>
            </a:r>
            <a:r>
              <a:rPr lang="cs-CZ" sz="1400" b="1" dirty="0">
                <a:solidFill>
                  <a:srgbClr val="002060"/>
                </a:solidFill>
              </a:rPr>
              <a:t>.	ČOV – Člen předsednictva Českého klubu fair play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20</a:t>
            </a:r>
            <a:r>
              <a:rPr lang="cs-CZ" sz="1400" b="1" dirty="0">
                <a:solidFill>
                  <a:srgbClr val="002060"/>
                </a:solidFill>
              </a:rPr>
              <a:t>11 </a:t>
            </a:r>
            <a:r>
              <a:rPr lang="en-US" sz="1400" b="1" dirty="0">
                <a:solidFill>
                  <a:srgbClr val="002060"/>
                </a:solidFill>
              </a:rPr>
              <a:t>–</a:t>
            </a:r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cs-CZ" sz="1400" b="1" dirty="0" err="1">
                <a:solidFill>
                  <a:srgbClr val="002060"/>
                </a:solidFill>
              </a:rPr>
              <a:t>souč</a:t>
            </a:r>
            <a:r>
              <a:rPr lang="cs-CZ" sz="1400" b="1" dirty="0">
                <a:solidFill>
                  <a:srgbClr val="002060"/>
                </a:solidFill>
              </a:rPr>
              <a:t>.	ČOV – Místopředseda Českého klubu fair play</a:t>
            </a:r>
          </a:p>
          <a:p>
            <a:pPr fontAlgn="auto">
              <a:spcAft>
                <a:spcPts val="0"/>
              </a:spcAft>
            </a:pPr>
            <a:r>
              <a:rPr lang="cs-CZ" sz="1400" b="1" dirty="0">
                <a:solidFill>
                  <a:srgbClr val="002060"/>
                </a:solidFill>
              </a:rPr>
              <a:t>2017 – </a:t>
            </a:r>
            <a:r>
              <a:rPr lang="cs-CZ" sz="1400" b="1" dirty="0" err="1">
                <a:solidFill>
                  <a:srgbClr val="002060"/>
                </a:solidFill>
              </a:rPr>
              <a:t>souč</a:t>
            </a:r>
            <a:r>
              <a:rPr lang="cs-CZ" sz="1400" b="1" dirty="0">
                <a:solidFill>
                  <a:srgbClr val="002060"/>
                </a:solidFill>
              </a:rPr>
              <a:t>.	Rada ČT - člen </a:t>
            </a:r>
            <a:r>
              <a:rPr lang="en-US" sz="1200" dirty="0">
                <a:solidFill>
                  <a:srgbClr val="002060"/>
                </a:solidFill>
              </a:rPr>
              <a:t> </a:t>
            </a:r>
            <a:endParaRPr lang="cs-CZ" sz="12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cs-CZ" sz="1600" b="1" u="sng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1600" b="1" u="sng" dirty="0">
                <a:solidFill>
                  <a:srgbClr val="002060"/>
                </a:solidFill>
              </a:rPr>
              <a:t>Od </a:t>
            </a:r>
            <a:r>
              <a:rPr lang="en-US" sz="1600" b="1" u="sng" dirty="0">
                <a:solidFill>
                  <a:srgbClr val="002060"/>
                </a:solidFill>
              </a:rPr>
              <a:t>20</a:t>
            </a:r>
            <a:r>
              <a:rPr lang="cs-CZ" sz="1600" b="1" u="sng" dirty="0">
                <a:solidFill>
                  <a:srgbClr val="002060"/>
                </a:solidFill>
              </a:rPr>
              <a:t>13 </a:t>
            </a:r>
            <a:r>
              <a:rPr lang="en-US" sz="1600" b="1" u="sng" dirty="0">
                <a:solidFill>
                  <a:srgbClr val="002060"/>
                </a:solidFill>
              </a:rPr>
              <a:t>–</a:t>
            </a:r>
            <a:r>
              <a:rPr lang="cs-CZ" sz="1600" b="1" u="sng" dirty="0">
                <a:solidFill>
                  <a:srgbClr val="002060"/>
                </a:solidFill>
              </a:rPr>
              <a:t> Sportovní ředitel Českého olympijského výboru</a:t>
            </a:r>
          </a:p>
          <a:p>
            <a:pPr fontAlgn="auto">
              <a:spcAft>
                <a:spcPts val="0"/>
              </a:spcAft>
            </a:pPr>
            <a:endParaRPr lang="cs-CZ" sz="1600" b="1" u="sng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u="sng" dirty="0">
                <a:solidFill>
                  <a:srgbClr val="002060"/>
                </a:solidFill>
                <a:hlinkClick r:id="rId3"/>
              </a:rPr>
              <a:t>doktor@olympic.cz</a:t>
            </a:r>
            <a:r>
              <a:rPr lang="cs-CZ" sz="2400" b="1" u="sng" dirty="0">
                <a:solidFill>
                  <a:srgbClr val="00206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</a:pPr>
            <a:endParaRPr lang="en-US" sz="1200" dirty="0"/>
          </a:p>
        </p:txBody>
      </p:sp>
      <p:pic>
        <p:nvPicPr>
          <p:cNvPr id="2050" name="Picture 2" descr="C:\Users\doktor\Documents\ČOV\Různé\M. Doktor OH Atlant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49" y="188640"/>
            <a:ext cx="2503970" cy="21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ktor\Documents\ČOV\Různé\M. Doktor OH Atlanta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"/>
            <a:ext cx="2123729" cy="33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5304575"/>
            <a:ext cx="931937" cy="10709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9C8C776-5230-424A-97A1-8D5419E9F9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12" y="4199631"/>
            <a:ext cx="1759688" cy="26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5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 (III.ETAPA)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16624"/>
          </a:xfrm>
        </p:spPr>
        <p:txBody>
          <a:bodyPr>
            <a:normAutofit lnSpcReduction="10000"/>
          </a:bodyPr>
          <a:lstStyle/>
          <a:p>
            <a:r>
              <a:rPr lang="cs-CZ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II. Zákon č. 71/1952 Sb., o organizaci tělesné výchovy a sportu –</a:t>
            </a: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Zánik SOKOLA</a:t>
            </a:r>
          </a:p>
          <a:p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Státní výbor pro tělesnou výchovu a sport“</a:t>
            </a:r>
          </a:p>
          <a:p>
            <a:r>
              <a:rPr lang="cs-CZ" sz="2200" b="1" dirty="0">
                <a:latin typeface="Arial" pitchFamily="34" charset="0"/>
                <a:cs typeface="Arial" pitchFamily="34" charset="0"/>
              </a:rPr>
              <a:t>7 složek - tělovýchovných úseků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školství, věd a umění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(povinná TV na školách)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pracovních záloh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(učňovské školství)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národní obrany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(TV a sport v armádě – </a:t>
            </a:r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DUKLA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Ministerstvo národní bezpečnosti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(TV a sport sboru národní bezpečnosti a Pohraniční stráže – </a:t>
            </a: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RUDÁ HVĚZDA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Revoluční odborové hnutí /ROH/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(dobrovolná TV a sport podle pracoviště),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sportovních organizací :</a:t>
            </a: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BANÍK, DYNAMO, JISKRA, LOKOMOTIVA, SLÁVIE, SLAVOJ, SLOVAN, SPARTAK, TATRAN</a:t>
            </a:r>
          </a:p>
          <a:p>
            <a:pPr marL="0" indent="0"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    </a:t>
            </a:r>
            <a:r>
              <a:rPr lang="cs-CZ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SOKOL</a:t>
            </a:r>
            <a:r>
              <a:rPr lang="cs-CZ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tělesná výchova a sport na vesnici</a:t>
            </a:r>
          </a:p>
          <a:p>
            <a:endParaRPr lang="cs-CZ" sz="2200" b="1" dirty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62748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2952328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březen 1957 - vznik jednotné tělovýchovné organizace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„Československý svaz tělesné výchovy“ (ČSTV)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„Svaz pro spolupráci s armádou“ (SVAZARM)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ROK 1968 – „pražské jaro“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Dočasná transformace na pluralitní systém tělovýchovného a sportovního prostředí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Okupace států Varšavské smlouvy, Normalizace, utužení totality KSČ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</a:endParaRPr>
          </a:p>
          <a:p>
            <a:endParaRPr lang="cs-CZ" sz="2600" u="sng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 (III.ETAPA)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3573016"/>
            <a:ext cx="7427168" cy="284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VRCHOLOVÝ  SPORT (reprezentace socialistického státu)</a:t>
            </a:r>
            <a:endParaRPr lang="cs-CZ" sz="1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Věda a výzkum ve sportu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(trénink, technika, plánování, metodika)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Institut tělesné výchovy a sportu Praha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Výzkumný ústav tělovýchovný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Vědecká rada Státního výboru TV a sportu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Státní muzeum tělesné výchovy a sportu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Sportovní a tělovýchovné nakladatelství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Katedry tělesné výchovy při vysokých školách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54854"/>
              </p:ext>
            </p:extLst>
          </p:nvPr>
        </p:nvGraphicFramePr>
        <p:xfrm>
          <a:off x="7596336" y="3501008"/>
          <a:ext cx="1214598" cy="265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4" imgW="2765425" imgH="6043613" progId="">
                  <p:embed/>
                </p:oleObj>
              </mc:Choice>
              <mc:Fallback>
                <p:oleObj r:id="rId4" imgW="2765425" imgH="6043613" progId="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501008"/>
                        <a:ext cx="1214598" cy="2655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22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34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002060"/>
                </a:solidFill>
              </a:rPr>
              <a:t>IV. ETAPA</a:t>
            </a:r>
          </a:p>
          <a:p>
            <a:r>
              <a:rPr lang="cs-CZ" sz="4000" dirty="0">
                <a:solidFill>
                  <a:srgbClr val="002060"/>
                </a:solidFill>
              </a:rPr>
              <a:t>Transformace tělesné výchovy a sportu po změně politického režimu v pluralitní a demokratické společnosti (1989 – 1993)</a:t>
            </a:r>
          </a:p>
          <a:p>
            <a:pPr marL="0" indent="0">
              <a:buNone/>
            </a:pPr>
            <a:endParaRPr lang="cs-CZ" sz="1700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Rozpad ČSTV – sjezd 25.-27.1990 zánik ČSTV</a:t>
            </a: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Obnovení činnosti organizací zrušených v roce  1948/1978 (SOKOL, OREL, KČT atd.)</a:t>
            </a:r>
          </a:p>
          <a:p>
            <a:r>
              <a:rPr lang="cs-CZ" dirty="0">
                <a:solidFill>
                  <a:srgbClr val="002060"/>
                </a:solidFill>
              </a:rPr>
              <a:t> Osamostatnění Českého olympijského výboru</a:t>
            </a:r>
          </a:p>
          <a:p>
            <a:r>
              <a:rPr lang="cs-CZ" dirty="0">
                <a:solidFill>
                  <a:srgbClr val="002060"/>
                </a:solidFill>
              </a:rPr>
              <a:t> Asociace TV jednot (ATJ)</a:t>
            </a:r>
          </a:p>
          <a:p>
            <a:r>
              <a:rPr lang="cs-CZ" dirty="0">
                <a:solidFill>
                  <a:srgbClr val="002060"/>
                </a:solidFill>
              </a:rPr>
              <a:t> Vznik „Konfederace sportovních a TV svazů“</a:t>
            </a:r>
          </a:p>
          <a:p>
            <a:r>
              <a:rPr lang="cs-CZ" dirty="0">
                <a:solidFill>
                  <a:srgbClr val="002060"/>
                </a:solidFill>
              </a:rPr>
              <a:t> Asociace sportu pro všechny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Zánik SVAZARMU</a:t>
            </a:r>
          </a:p>
          <a:p>
            <a:r>
              <a:rPr lang="cs-CZ" dirty="0">
                <a:solidFill>
                  <a:srgbClr val="002060"/>
                </a:solidFill>
              </a:rPr>
              <a:t> Obnovení činnosti – AUTOKLUB ČR, Český střelecký svaz</a:t>
            </a:r>
          </a:p>
          <a:p>
            <a:r>
              <a:rPr lang="cs-CZ" dirty="0">
                <a:solidFill>
                  <a:srgbClr val="002060"/>
                </a:solidFill>
              </a:rPr>
              <a:t> Vznik „Sdružení technických sportů a činností“</a:t>
            </a:r>
          </a:p>
          <a:p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organizovaného sportu v ČR</a:t>
            </a:r>
          </a:p>
        </p:txBody>
      </p:sp>
    </p:spTree>
    <p:extLst>
      <p:ext uri="{BB962C8B-B14F-4D97-AF65-F5344CB8AC3E}">
        <p14:creationId xmlns:p14="http://schemas.microsoft.com/office/powerpoint/2010/main" val="356422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 ETAPA (1993 – po současnost)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620688"/>
            <a:ext cx="8280920" cy="6624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Vznik samostatné České republiky </a:t>
            </a: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Transformace federálních sdružení a svazů na  národní organizace</a:t>
            </a:r>
          </a:p>
          <a:p>
            <a:pPr algn="just"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Rozdělení sportovní reprezentace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Rozdělení finančních prostředků podniku SAZKA, společného majetku sportovních zařízení</a:t>
            </a:r>
          </a:p>
          <a:p>
            <a:pPr>
              <a:buFontTx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Obnovení Českého olympijského výboru, návaznost na původní ČOV z roku 1899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Spolkové sportovní prostředí </a:t>
            </a:r>
            <a:endParaRPr lang="cs-CZ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Samostatné kluby, TJ, sportovní svazy, sportovní sdružení (spolky), unie, asociace, organizace:</a:t>
            </a: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založeny dle zákona o sdružování občanů (zákon 4. 83/1990 Sb.) (Od 1. ledna 2014 je účinný nový občanský zákoník 89/2012 Sb.)</a:t>
            </a: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právní subjektivita a rozhodovací samostatnost</a:t>
            </a: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návaznost na mezinárodní sportovní struktury</a:t>
            </a:r>
          </a:p>
          <a:p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různé formy občanských sportovních sdružení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jednotlivé samostatné (Český střelecký svaz)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sdružení více sportů do „střešní organizace“ (Česká unie sportu, Sdružení sportovních svazů, Autoklub ČR)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sdružení se specifickým postavením (Český olympijský výbor, Česká asociace univerzitního sportu, Asociace školních sportovních klubů, Česká obec sokolská)</a:t>
            </a:r>
          </a:p>
          <a:p>
            <a:pPr>
              <a:buFontTx/>
              <a:buChar char="•"/>
            </a:pPr>
            <a:endParaRPr lang="cs-CZ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SPORTOVNÍ SVAZY</a:t>
            </a:r>
            <a:b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základ českého sportu</a:t>
            </a:r>
            <a:endParaRPr lang="cs-CZ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Rozhodující článek sportovní přípravy a tréninkového procesu,  ve spolupráci s RSC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Koncepce a tréninkový systém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Výběr a péče o sportovně talentovanou mládež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Spolupráce s rezortními sportovními centry (RSC)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Formování reprezentačních družstev ČR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Zodpovědnost za výkonnost a sportovní výsledky</a:t>
            </a:r>
          </a:p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Spolupráce s Českým olympijským výborem při přípravě na OH</a:t>
            </a:r>
          </a:p>
          <a:p>
            <a:endParaRPr lang="cs-CZ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b="1" dirty="0">
                <a:solidFill>
                  <a:srgbClr val="6600FF"/>
                </a:solidFill>
                <a:latin typeface="Arial" charset="0"/>
                <a:cs typeface="Arial" charset="0"/>
              </a:rPr>
              <a:t>    </a:t>
            </a:r>
            <a:r>
              <a:rPr lang="cs-CZ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sportovní svazy jsou příjemci státních dotací na sportovní reprezentaci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56422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VZDĚLÁVÁNÍ, ŠKOLENÍ, KVALIFIKACE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u="sng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Oborové fakulty: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Fakulta tělesné výchovy a sportu UK Praha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Fakulta tělesné kultury UP Olomouc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Fakulta sportovních studií MU Brno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u="sng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Vyšší odborné školy 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Palestra, VOŠ ČUS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u="sng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Sportovní svazy: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Školení a doškolování trenérů a specialistů servisu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50194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KLÍČOVÉ DOKUMENTY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852936"/>
            <a:ext cx="7772400" cy="32501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Evropská charta sportu (1992)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241AA6"/>
                </a:solidFill>
                <a:effectLst/>
                <a:latin typeface="Arial" pitchFamily="34" charset="0"/>
                <a:cs typeface="Arial" pitchFamily="34" charset="0"/>
              </a:rPr>
              <a:t>Bílá kniha o sportu (2007)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Zákon č. 115/2001 Sb., o podpoře</a:t>
            </a:r>
            <a:r>
              <a:rPr lang="cs-CZ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sportu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union europe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070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Státní správa a samospráva</a:t>
            </a:r>
          </a:p>
          <a:p>
            <a:pPr marL="0" indent="0"/>
            <a:r>
              <a:rPr lang="cs-CZ" dirty="0">
                <a:solidFill>
                  <a:srgbClr val="002060"/>
                </a:solidFill>
              </a:rPr>
              <a:t>	Podpora sportu</a:t>
            </a:r>
          </a:p>
        </p:txBody>
      </p:sp>
      <p:pic>
        <p:nvPicPr>
          <p:cNvPr id="40" name="Picture 5" descr="C:\Users\doktor\Documents\ČOV\Různé\Prezentace Aspen institut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3488315" cy="23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doktor\Documents\ČOV\Různé\Prezentace Aspen institut\JB45069a_Z_NO_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735845" cy="25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dvorak\Loga\Znak Č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222761" cy="14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Nadpis 1"/>
          <p:cNvSpPr>
            <a:spLocks noGrp="1"/>
          </p:cNvSpPr>
          <p:nvPr>
            <p:ph type="title"/>
          </p:nvPr>
        </p:nvSpPr>
        <p:spPr>
          <a:xfrm>
            <a:off x="0" y="169891"/>
            <a:ext cx="7689032" cy="562074"/>
          </a:xfrm>
        </p:spPr>
        <p:txBody>
          <a:bodyPr/>
          <a:lstStyle/>
          <a:p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SPORTU v ČESKÉ REPUBLICE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58736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08720"/>
            <a:ext cx="21602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908720"/>
            <a:ext cx="331236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516216" y="908720"/>
            <a:ext cx="2016224" cy="69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2060848"/>
            <a:ext cx="2160240" cy="27363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43808" y="2060848"/>
            <a:ext cx="1548172" cy="30963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499992" y="2060848"/>
            <a:ext cx="1649318" cy="30963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16216" y="2053992"/>
            <a:ext cx="2031042" cy="2671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3548" y="5229200"/>
            <a:ext cx="194421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3548" y="5949280"/>
            <a:ext cx="194421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347864" y="5445224"/>
            <a:ext cx="232225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9807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prstClr val="black"/>
                </a:solidFill>
                <a:latin typeface="Calibri"/>
              </a:rPr>
              <a:t>Spolkové sportovní prostředí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43808" y="980728"/>
            <a:ext cx="3312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  <a:latin typeface="Calibri"/>
              </a:rPr>
              <a:t>STÁT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prstClr val="black"/>
                </a:solidFill>
                <a:latin typeface="Calibri"/>
              </a:rPr>
              <a:t>Státní správa     –  Zastupitelská sféra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732240" y="99573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prstClr val="black"/>
                </a:solidFill>
                <a:latin typeface="Calibri"/>
              </a:rPr>
              <a:t>Ostatní instituce v oblasti TV a sportu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89876" y="2082582"/>
            <a:ext cx="189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u="sng" dirty="0">
                <a:solidFill>
                  <a:prstClr val="black"/>
                </a:solidFill>
                <a:latin typeface="Calibri"/>
              </a:rPr>
              <a:t>Občanská sportovní sdružení (ústřední </a:t>
            </a:r>
            <a:r>
              <a:rPr lang="cs-CZ" sz="1400" u="sng" dirty="0" err="1">
                <a:solidFill>
                  <a:prstClr val="black"/>
                </a:solidFill>
                <a:latin typeface="Calibri"/>
              </a:rPr>
              <a:t>org</a:t>
            </a:r>
            <a:r>
              <a:rPr lang="cs-CZ" sz="1400" u="sng" dirty="0">
                <a:solidFill>
                  <a:prstClr val="black"/>
                </a:solidFill>
                <a:latin typeface="Calibri"/>
              </a:rPr>
              <a:t>.)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843808" y="2204864"/>
            <a:ext cx="164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u="sng" dirty="0">
                <a:solidFill>
                  <a:prstClr val="black"/>
                </a:solidFill>
                <a:latin typeface="Calibri"/>
              </a:rPr>
              <a:t>Exekutivní sféra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528572" y="2204864"/>
            <a:ext cx="162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u="sng" dirty="0">
                <a:solidFill>
                  <a:prstClr val="black"/>
                </a:solidFill>
                <a:latin typeface="Calibri"/>
              </a:rPr>
              <a:t>Zastupitelská sféra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5536" y="270892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Sdružení, asociace, organizace, unie, svazy, kluby, TV jednoty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Organizace se speciálním postavením (ČOV, ČAUS)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Střešní organizace a sdružení (ČUS,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SSpS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, Sokol, Orel, ČASPV)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Samostatné sportovní svazy, kluby, organizace (Český střelecký svaz, ČST)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3548" y="5230316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Krajská sdružení, župy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843808" y="2492896"/>
            <a:ext cx="1548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Vláda ČR</a:t>
            </a:r>
            <a:endParaRPr lang="cs-CZ" sz="1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Calibri"/>
              </a:rPr>
              <a:t>NSA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MŠMT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MO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MV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MZ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Rezortní sportovní centra (RSC)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Antidopingový výbor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79912" y="5538093"/>
            <a:ext cx="1890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Kraje, obce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2492896"/>
            <a:ext cx="1649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Parlament ČR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i="1" dirty="0">
                <a:solidFill>
                  <a:prstClr val="black"/>
                </a:solidFill>
                <a:latin typeface="Calibri"/>
              </a:rPr>
              <a:t>Výbor pro vědu, vzdělání, kulturu,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i="1" dirty="0">
                <a:solidFill>
                  <a:prstClr val="black"/>
                </a:solidFill>
                <a:latin typeface="Calibri"/>
              </a:rPr>
              <a:t>mládež a tělovýchovu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Senát</a:t>
            </a:r>
            <a:r>
              <a:rPr lang="cs-CZ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i="1" dirty="0">
                <a:solidFill>
                  <a:prstClr val="black"/>
                </a:solidFill>
                <a:latin typeface="Calibri"/>
              </a:rPr>
              <a:t>Podvýbor pro sport Výboru pro vzdělávání, vědu, kulturu, lidská práva a petice</a:t>
            </a:r>
            <a:endParaRPr lang="cs-CZ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516216" y="2336934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Instituce, organizace, obchodní společnosti, jejichž činnost souvisí či navazuje na činnost sportovní, či pro ní vytváří podmínky, poskytuje služby nebo organizačně zajišťuje sportovní proces (obvykle na komerční bázi).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45860" y="5981248"/>
            <a:ext cx="210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Okresní orgány, kluby, TJ</a:t>
            </a:r>
          </a:p>
        </p:txBody>
      </p:sp>
      <p:cxnSp>
        <p:nvCxnSpPr>
          <p:cNvPr id="30" name="Přímá spojnice 29"/>
          <p:cNvCxnSpPr>
            <a:stCxn id="2" idx="3"/>
            <a:endCxn id="3" idx="1"/>
          </p:cNvCxnSpPr>
          <p:nvPr/>
        </p:nvCxnSpPr>
        <p:spPr>
          <a:xfrm>
            <a:off x="2555776" y="12687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3" idx="3"/>
            <a:endCxn id="4" idx="1"/>
          </p:cNvCxnSpPr>
          <p:nvPr/>
        </p:nvCxnSpPr>
        <p:spPr>
          <a:xfrm flipV="1">
            <a:off x="6156176" y="1257345"/>
            <a:ext cx="360040" cy="1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stCxn id="4" idx="2"/>
            <a:endCxn id="8" idx="0"/>
          </p:cNvCxnSpPr>
          <p:nvPr/>
        </p:nvCxnSpPr>
        <p:spPr>
          <a:xfrm>
            <a:off x="7524328" y="1605970"/>
            <a:ext cx="7409" cy="448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2" idx="2"/>
            <a:endCxn id="5" idx="0"/>
          </p:cNvCxnSpPr>
          <p:nvPr/>
        </p:nvCxnSpPr>
        <p:spPr>
          <a:xfrm>
            <a:off x="1475656" y="162880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endCxn id="6" idx="0"/>
          </p:cNvCxnSpPr>
          <p:nvPr/>
        </p:nvCxnSpPr>
        <p:spPr>
          <a:xfrm>
            <a:off x="3617894" y="162880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endCxn id="7" idx="0"/>
          </p:cNvCxnSpPr>
          <p:nvPr/>
        </p:nvCxnSpPr>
        <p:spPr>
          <a:xfrm>
            <a:off x="5321218" y="1628800"/>
            <a:ext cx="3433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391980" y="3389568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3779912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076056" y="4799250"/>
            <a:ext cx="0" cy="64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439652" y="4799250"/>
            <a:ext cx="0" cy="43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stCxn id="9" idx="2"/>
            <a:endCxn id="10" idx="0"/>
          </p:cNvCxnSpPr>
          <p:nvPr/>
        </p:nvCxnSpPr>
        <p:spPr>
          <a:xfrm>
            <a:off x="1475656" y="56612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255577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ČESKÉ SPORTOVNÍ PROSTŘEDÍ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6516216" y="501478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Nadace sportovní reprezentace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Centrum pohybové medicíny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Tělovýchovná knihovna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Sportovní agentury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prstClr val="black"/>
                </a:solidFill>
                <a:latin typeface="Calibri"/>
              </a:rPr>
              <a:t>Sportovní akce typu Pražský maraton, Jizerská 50…</a:t>
            </a:r>
          </a:p>
        </p:txBody>
      </p:sp>
      <p:sp>
        <p:nvSpPr>
          <p:cNvPr id="41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172844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532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Zákon č. 115/2001 Sb., o podpoře sportu</a:t>
            </a:r>
            <a:br>
              <a:rPr lang="cs-CZ" sz="2000" dirty="0">
                <a:solidFill>
                  <a:schemeClr val="accent2"/>
                </a:solidFill>
                <a:latin typeface="Tahoma" pitchFamily="34" charset="0"/>
              </a:rPr>
            </a:br>
            <a:br>
              <a:rPr lang="cs-CZ" sz="1400" dirty="0">
                <a:solidFill>
                  <a:schemeClr val="hlink"/>
                </a:solidFill>
                <a:latin typeface="Tahoma" pitchFamily="34" charset="0"/>
              </a:rPr>
            </a:br>
            <a:r>
              <a:rPr lang="cs-CZ" sz="1600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Vymezuje postavení SPORTU ve společnosti jako </a:t>
            </a: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veřejně prospěšné činnosti </a:t>
            </a:r>
            <a:r>
              <a:rPr lang="cs-CZ" sz="1600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a stanoví úkoly ministerstev (MŠMT, MO, MV, MZ), jiných správních úřadů a působnost územních samosprávných celků (kraje, obce) při podpoře sportu</a:t>
            </a:r>
          </a:p>
          <a:p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179512" y="1844824"/>
            <a:ext cx="87108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Definice sportu: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1600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    „Sport představuje všechny formy tělesné činnosti, které si prostřednictvím organizované i neorganizované účasti kladou za cíl harmonický rozvoj tělesné i psychické kondice, upevňování zdraví a dosahování sportovních výkonů v soutěžích všech úrovní“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endParaRPr lang="cs-CZ" sz="1600" dirty="0">
              <a:solidFill>
                <a:srgbClr val="0052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9512" y="3212976"/>
            <a:ext cx="82809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Zákon č. 115/2001 Sb. Zákon o podpoře sportu – aktuální znění </a:t>
            </a:r>
          </a:p>
          <a:p>
            <a:pPr>
              <a:lnSpc>
                <a:spcPct val="115000"/>
              </a:lnSpc>
            </a:pPr>
            <a:endParaRPr lang="cs-CZ" sz="1600" b="1" dirty="0">
              <a:solidFill>
                <a:srgbClr val="0052A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600" b="1" dirty="0">
                <a:solidFill>
                  <a:srgbClr val="0052A1"/>
                </a:solidFill>
                <a:latin typeface="Arial" pitchFamily="34" charset="0"/>
                <a:cs typeface="Arial" pitchFamily="34" charset="0"/>
                <a:hlinkClick r:id="rId3"/>
              </a:rPr>
              <a:t>https://www.zakonyprolidi.cz/cs/2001-115</a:t>
            </a:r>
            <a:r>
              <a:rPr lang="cs-CZ" sz="1600" b="1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endParaRPr lang="cs-CZ" sz="1600" b="1" dirty="0">
              <a:solidFill>
                <a:srgbClr val="0052A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600" b="1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Platnost a účinnost od 30.03.2001</a:t>
            </a:r>
          </a:p>
          <a:p>
            <a:pPr>
              <a:lnSpc>
                <a:spcPct val="115000"/>
              </a:lnSpc>
            </a:pPr>
            <a:r>
              <a:rPr lang="cs-CZ" sz="1600" b="1" dirty="0">
                <a:solidFill>
                  <a:srgbClr val="0052A1"/>
                </a:solidFill>
                <a:latin typeface="Arial" pitchFamily="34" charset="0"/>
                <a:cs typeface="Arial" pitchFamily="34" charset="0"/>
              </a:rPr>
              <a:t>Účinnost od 30.03.2001</a:t>
            </a:r>
          </a:p>
        </p:txBody>
      </p:sp>
    </p:spTree>
    <p:extLst>
      <p:ext uri="{BB962C8B-B14F-4D97-AF65-F5344CB8AC3E}">
        <p14:creationId xmlns:p14="http://schemas.microsoft.com/office/powerpoint/2010/main" val="422019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507288" cy="45259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Přednášky pondělí 13:00 – 14:30</a:t>
            </a:r>
          </a:p>
          <a:p>
            <a:r>
              <a:rPr lang="cs-CZ" dirty="0">
                <a:solidFill>
                  <a:srgbClr val="002060"/>
                </a:solidFill>
              </a:rPr>
              <a:t>Zkoušky/ zápočty - 2 – 3 termíny zkoušení  - upřesnění na závěrečné přednášce... Leden!</a:t>
            </a:r>
          </a:p>
          <a:p>
            <a:r>
              <a:rPr lang="cs-CZ" dirty="0">
                <a:solidFill>
                  <a:srgbClr val="002060"/>
                </a:solidFill>
              </a:rPr>
              <a:t>(trenéři jiný mechanismus zkoušení, info. na katedře…)</a:t>
            </a:r>
          </a:p>
        </p:txBody>
      </p:sp>
    </p:spTree>
    <p:extLst>
      <p:ext uri="{BB962C8B-B14F-4D97-AF65-F5344CB8AC3E}">
        <p14:creationId xmlns:p14="http://schemas.microsoft.com/office/powerpoint/2010/main" val="123699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SPORTOVNÍ AGENTURA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NSA zřízena 1. 8. 2019,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od 1. 1. 2020 přebírá od MŠMT kompetence v oblasti státní politiky ve sportu a bude připravovat a vyhlašovat dotační programy na rok 2021 a další roky.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MŠMT definitivně ukončí činnost v oblasti podpory sportu v polovině roku 2021.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Předseda NSA: Filip </a:t>
            </a:r>
            <a:r>
              <a:rPr lang="cs-CZ" sz="2200" dirty="0" err="1">
                <a:solidFill>
                  <a:srgbClr val="002060"/>
                </a:solidFill>
              </a:rPr>
              <a:t>Neusser</a:t>
            </a:r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Místopředsedkyně: Markéta Kabourková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Národní rada pro sport – poradní orgán</a:t>
            </a:r>
          </a:p>
          <a:p>
            <a:r>
              <a:rPr lang="cs-CZ" sz="2200" dirty="0">
                <a:solidFill>
                  <a:srgbClr val="002060"/>
                </a:solidFill>
              </a:rPr>
              <a:t>Cíl: dosáhnout harmonického sportovního prostředí, které bude vychovávat úspěšné vrcholové sportovce reprezentující naši zemi v zahraničí, ale i podporovat rekreační sportovce, pro které je pohyb relaxační aktivitou ke škole či zaměstnání.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Cíl: správné nastavení dotačních programů a zprostředkování spolupráce mezi sportovními kluby a místní samosprávou.</a:t>
            </a:r>
          </a:p>
          <a:p>
            <a:r>
              <a:rPr lang="cs-CZ" sz="2200" dirty="0">
                <a:solidFill>
                  <a:srgbClr val="002060"/>
                </a:solidFill>
                <a:hlinkClick r:id="rId3"/>
              </a:rPr>
              <a:t>https://www.agenturasport.cz/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</a:p>
          <a:p>
            <a:r>
              <a:rPr lang="cs-CZ" sz="2200" dirty="0">
                <a:solidFill>
                  <a:srgbClr val="002060"/>
                </a:solidFill>
                <a:hlinkClick r:id="rId4"/>
              </a:rPr>
              <a:t>https://rejstriksportu.cz/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128401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REPREZENTACE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97" y="764704"/>
            <a:ext cx="8784976" cy="56886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Sportovní svazy </a:t>
            </a:r>
            <a:r>
              <a:rPr lang="cs-CZ" sz="1800" dirty="0">
                <a:solidFill>
                  <a:srgbClr val="002060"/>
                </a:solidFill>
              </a:rPr>
              <a:t>	- 	příprava reprezentačních družstev ČR, účast na 				mezinárodních sportovních akcích      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Rezortní sportovní centra  </a:t>
            </a:r>
            <a:r>
              <a:rPr lang="cs-CZ" sz="1800" dirty="0">
                <a:solidFill>
                  <a:srgbClr val="002060"/>
                </a:solidFill>
              </a:rPr>
              <a:t>- příprava reprezentantů       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ASC 		-	Ministerstvo obrany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CS MV ČR 	- 	Ministerstvo vnitra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VSC 		- 	MŠMT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Sportovní centra mládeže  </a:t>
            </a:r>
            <a:r>
              <a:rPr lang="cs-CZ" sz="1800" dirty="0">
                <a:solidFill>
                  <a:srgbClr val="002060"/>
                </a:solidFill>
              </a:rPr>
              <a:t>	- příprava talentované mládeže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Sportovní gymnázia</a:t>
            </a:r>
            <a:r>
              <a:rPr lang="cs-CZ" sz="1800" dirty="0">
                <a:solidFill>
                  <a:srgbClr val="002060"/>
                </a:solidFill>
              </a:rPr>
              <a:t>		- příprava talentované mládeže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Český olympijský výbor </a:t>
            </a:r>
            <a:r>
              <a:rPr lang="cs-CZ" sz="1800" dirty="0">
                <a:solidFill>
                  <a:srgbClr val="002060"/>
                </a:solidFill>
              </a:rPr>
              <a:t>	- příprava a realizace olympijských akcí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OH, ZOH, EYOF, EYOWF, YOG, EH, SH</a:t>
            </a:r>
            <a:r>
              <a:rPr lang="cs-CZ" sz="1800" dirty="0"/>
              <a:t>                                                                                                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Antidopingový výbor ČR	</a:t>
            </a:r>
            <a:r>
              <a:rPr lang="cs-CZ" sz="1800" dirty="0">
                <a:solidFill>
                  <a:srgbClr val="002060"/>
                </a:solidFill>
              </a:rPr>
              <a:t>- Antidopingová politika, dopingové kontroly…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</a:rPr>
              <a:t>Zdravotní zabezpečení</a:t>
            </a:r>
            <a:r>
              <a:rPr lang="cs-CZ" sz="1800" dirty="0">
                <a:solidFill>
                  <a:srgbClr val="002060"/>
                </a:solidFill>
              </a:rPr>
              <a:t>	- Medicínské zabezpečení reprezentantů ČR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Lékařská komise ČOV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Centrum pohybové medicíny (CPM)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Centrum sportovní medicíny (CSM)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Centrum zdravotnického zabezpečení sportovní reprezentace (CZZSR)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52A1"/>
                </a:solidFill>
              </a:rPr>
              <a:t>Institut sportovního lékařství (ISL)  + plánované rozšíření systému.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79061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b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SPORT a ekonomika České republiky</a:t>
            </a:r>
            <a:b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07342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Sportu se věnuje na vrcholové i rekreační úrovni organizovaně více než 2,5 mil. občanů.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Jedna koruna investovaná do sportu ušetří čtyři koruny ve zdravotnictví (studie ekonomického fóra v Davosu, 2009).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Jako ekonomické odvětví přináší sport do rozpočtu více prostředků, než dotacemi získává (přebytek až 3,7 mld. Kč).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Český sport byl dřív financován z příspěvků státního rozpočtu a z výtěžků  Sazka, a. s. Tyto příspěvky se v posledních letech snižují, příjem od Sazky ustal.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Výdaje na podporu sportu v porovnání s vývojem státního rozpočtu trvale klesají; sportovní činnost v ČR je podfinancovaná z veřejných rozpočtů o cca 2 mld. Kč.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Výdaje na podporu sportu v porovnání se zeměmi Evropské unie nás řadí na 25. místo.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NSA – příslib až 12 </a:t>
            </a:r>
            <a:r>
              <a:rPr lang="cs-CZ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mld</a:t>
            </a: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sportu – aktuálně budeme rádi když 7 </a:t>
            </a:r>
            <a:r>
              <a:rPr lang="cs-CZ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mld</a:t>
            </a:r>
            <a:endParaRPr lang="cs-CZ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6237684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2222369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Ekonomické aspekty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7560840" cy="96010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	Spotřeba finančních prostředků v roce 2011  (v mil. Kč) (KPMG)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" y="2948947"/>
            <a:ext cx="8503178" cy="18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60452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6142480" cy="449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9065"/>
            <a:ext cx="1944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99992" y="424089"/>
            <a:ext cx="4644008" cy="489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736600" indent="-2794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cs-CZ" altLang="cs-CZ" sz="1400" b="1" dirty="0">
                <a:solidFill>
                  <a:srgbClr val="003D61"/>
                </a:solidFill>
                <a:latin typeface="GillSans" charset="0"/>
              </a:rPr>
              <a:t>	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cs-CZ" altLang="cs-CZ" b="1" dirty="0">
                <a:solidFill>
                  <a:srgbClr val="0052A1"/>
                </a:solidFill>
                <a:latin typeface="GillSans" charset="0"/>
              </a:rPr>
              <a:t>ANALYTICKO-KONCEPČNÍ STUDIE KPMG (2012)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cs-CZ" altLang="cs-CZ" b="1" dirty="0">
              <a:solidFill>
                <a:srgbClr val="0052A1"/>
              </a:solidFill>
              <a:latin typeface="GillSans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cs-CZ" altLang="cs-CZ" b="1" dirty="0">
              <a:solidFill>
                <a:srgbClr val="0052A1"/>
              </a:solidFill>
              <a:latin typeface="GillSans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cs-CZ" altLang="cs-CZ" sz="1400" b="1" dirty="0">
              <a:solidFill>
                <a:srgbClr val="003D61"/>
              </a:solidFill>
              <a:latin typeface="GillSans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cs-CZ" altLang="cs-CZ" sz="1400" b="1" dirty="0">
                <a:solidFill>
                  <a:srgbClr val="003D61"/>
                </a:solidFill>
                <a:latin typeface="GillSans" charset="0"/>
              </a:rPr>
              <a:t>			</a:t>
            </a:r>
            <a:r>
              <a:rPr lang="cs-CZ" altLang="cs-CZ" sz="1400" b="1" dirty="0">
                <a:solidFill>
                  <a:srgbClr val="0052A1"/>
                </a:solidFill>
                <a:latin typeface="GillSans" charset="0"/>
              </a:rPr>
              <a:t>VÝSTUPY: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cs-CZ" altLang="cs-CZ" sz="1400" b="1" dirty="0">
              <a:solidFill>
                <a:srgbClr val="003D61"/>
              </a:solidFill>
              <a:latin typeface="GillSans" charset="0"/>
            </a:endParaRPr>
          </a:p>
          <a:p>
            <a:pPr lvl="1" eaLnBrk="1" hangingPunct="1">
              <a:spcBef>
                <a:spcPts val="450"/>
              </a:spcBef>
              <a:buClr>
                <a:srgbClr val="002060"/>
              </a:buClr>
              <a:buSzPct val="60000"/>
              <a:buFont typeface="Wingdings" charset="2"/>
              <a:buChar char=""/>
            </a:pPr>
            <a:r>
              <a:rPr lang="cs-CZ" altLang="cs-CZ" sz="1600" dirty="0">
                <a:solidFill>
                  <a:srgbClr val="002060"/>
                </a:solidFill>
                <a:latin typeface="GillSans" charset="0"/>
                <a:cs typeface="Mangal" pitchFamily="16" charset="0"/>
              </a:rPr>
              <a:t>špatné finanční zázemí  pro sport v ČR </a:t>
            </a:r>
          </a:p>
          <a:p>
            <a:pPr lvl="1" eaLnBrk="1" hangingPunct="1">
              <a:spcBef>
                <a:spcPts val="450"/>
              </a:spcBef>
              <a:buClrTx/>
              <a:buSzPct val="60000"/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GillSans" charset="0"/>
                <a:cs typeface="Mangal" pitchFamily="16" charset="0"/>
              </a:rPr>
              <a:t>	(v porovnání s většinou  zemí EU 27)</a:t>
            </a:r>
            <a:endParaRPr lang="cs-CZ" altLang="cs-CZ" sz="1600" dirty="0">
              <a:solidFill>
                <a:srgbClr val="002060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002060"/>
              </a:buClr>
              <a:buSzPct val="60000"/>
              <a:buFont typeface="Wingdings" charset="2"/>
              <a:buChar char=""/>
            </a:pPr>
            <a:r>
              <a:rPr lang="cs-CZ" altLang="cs-CZ" sz="1600" dirty="0">
                <a:solidFill>
                  <a:srgbClr val="002060"/>
                </a:solidFill>
              </a:rPr>
              <a:t>trend klesajícího objemu finančních prostředků plynoucí do   </a:t>
            </a:r>
          </a:p>
          <a:p>
            <a:pPr lvl="1" eaLnBrk="1" hangingPunct="1">
              <a:spcBef>
                <a:spcPts val="450"/>
              </a:spcBef>
              <a:buClrTx/>
              <a:buSzPct val="60000"/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</a:rPr>
              <a:t>      sportu </a:t>
            </a:r>
          </a:p>
          <a:p>
            <a:pPr lvl="1">
              <a:spcBef>
                <a:spcPts val="400"/>
              </a:spcBef>
              <a:buClr>
                <a:srgbClr val="002060"/>
              </a:buClr>
              <a:buSzPct val="60000"/>
              <a:buFont typeface="Wingdings" charset="2"/>
              <a:buChar char=""/>
            </a:pPr>
            <a:r>
              <a:rPr lang="cs-CZ" altLang="cs-CZ" sz="1600" dirty="0">
                <a:solidFill>
                  <a:srgbClr val="002060"/>
                </a:solidFill>
              </a:rPr>
              <a:t>loterijní společnosti v ČR jsou vlastněny soukromým sektorem – </a:t>
            </a:r>
          </a:p>
          <a:p>
            <a:pPr lvl="1">
              <a:spcBef>
                <a:spcPts val="400"/>
              </a:spcBef>
              <a:buClrTx/>
              <a:buSzPct val="60000"/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</a:rPr>
              <a:t>	 limitované možnosti získání zdrojů pro sport </a:t>
            </a:r>
          </a:p>
          <a:p>
            <a:pPr lvl="1">
              <a:spcBef>
                <a:spcPts val="350"/>
              </a:spcBef>
              <a:buClrTx/>
              <a:buSzPct val="60000"/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</a:rPr>
              <a:t>	 (v mnoha zemích EU patří loterie mezi klíčové zdroje příjmů)</a:t>
            </a:r>
          </a:p>
          <a:p>
            <a:pPr lvl="1">
              <a:spcBef>
                <a:spcPts val="350"/>
              </a:spcBef>
              <a:buClrTx/>
              <a:buSzPct val="60000"/>
              <a:buFontTx/>
              <a:buNone/>
            </a:pPr>
            <a:endParaRPr lang="cs-CZ" altLang="cs-CZ" sz="1400" dirty="0">
              <a:solidFill>
                <a:srgbClr val="00206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4284889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sportu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147248" cy="504056"/>
          </a:xfrm>
        </p:spPr>
        <p:txBody>
          <a:bodyPr>
            <a:normAutofit fontScale="92500"/>
          </a:bodyPr>
          <a:lstStyle/>
          <a:p>
            <a:r>
              <a:rPr lang="cs-CZ" sz="1800" b="1" dirty="0"/>
              <a:t>Země EU – Porovnání veřejných výdajů na sport na jednoho obyvatele 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61647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financování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Větší a cílenější podpora státu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2060"/>
                </a:solidFill>
              </a:rPr>
              <a:t>Státní rozpočet – samostatná kapitola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Využití financování z regionálních a obecních zdrojů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2060"/>
                </a:solidFill>
              </a:rPr>
              <a:t>Kontrola toku financí určených na 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CSR – (</a:t>
            </a:r>
            <a:r>
              <a:rPr lang="cs-CZ" sz="2400" dirty="0" err="1">
                <a:solidFill>
                  <a:srgbClr val="002060"/>
                </a:solidFill>
              </a:rPr>
              <a:t>Corporate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Social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Responsibility</a:t>
            </a:r>
            <a:r>
              <a:rPr lang="cs-CZ" sz="2400" dirty="0">
                <a:solidFill>
                  <a:srgbClr val="002060"/>
                </a:solidFill>
              </a:rPr>
              <a:t>) – Společenská odpovědnost firem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2060"/>
                </a:solidFill>
              </a:rPr>
              <a:t>Posílení zapojení soukromého sektoru do podpory sportu v ČR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2822147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836642241"/>
              </p:ext>
            </p:extLst>
          </p:nvPr>
        </p:nvGraphicFramePr>
        <p:xfrm>
          <a:off x="0" y="4038769"/>
          <a:ext cx="8496944" cy="264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současného stavu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888431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Současný životní styl = pokles počtu realizovaných pohybových aktivit (v posledních deseti letech pokles o 30%).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Důsledek = snížení pohybových aktivit  snížení tělesné zdatnosti  zhoršení zdravotního stavu  nárůst nadváhy a obezity (v ČR je cca 70% osob s nadváhou, z nichž je více než 30% obézních).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Stav se dále zhoršuje….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!! Více než 50% dětí tráví v pracovní dny 2h a více denně u TV, 70% a více než 2h denně u počítače!! 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3094966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369D643-E532-423D-944B-77299F12E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475" y="4077072"/>
            <a:ext cx="2971600" cy="27809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713" y="43311"/>
            <a:ext cx="8229600" cy="57606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současného stavu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1898"/>
            <a:ext cx="8229600" cy="3816424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Aktuální studie: strmý nárůst počtu dětí s obezitou v posledních dvou letech, kdy došlo s ohledem na epidemickou situaci k závažným změnám převážně v pohybových aktivitách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Tato změna s pokračující nevhodnou formou stravování se výrazně podílela na strmém nárůstu nadváhy a obezity ve všech sledovaných skupinách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Pohybová zdatnost dětí se stále zhoršuje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Nejhůř jsou na tom nejmenší školáci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38DB55E3-69D2-474C-B325-1DC5A4D87BBE}"/>
              </a:ext>
            </a:extLst>
          </p:cNvPr>
          <p:cNvSpPr/>
          <p:nvPr/>
        </p:nvSpPr>
        <p:spPr>
          <a:xfrm>
            <a:off x="5934900" y="5545394"/>
            <a:ext cx="1439294" cy="1052051"/>
          </a:xfrm>
          <a:custGeom>
            <a:avLst/>
            <a:gdLst>
              <a:gd name="connsiteX0" fmla="*/ 3784 w 1439294"/>
              <a:gd name="connsiteY0" fmla="*/ 39329 h 1052051"/>
              <a:gd name="connsiteX1" fmla="*/ 652713 w 1439294"/>
              <a:gd name="connsiteY1" fmla="*/ 0 h 1052051"/>
              <a:gd name="connsiteX2" fmla="*/ 1439294 w 1439294"/>
              <a:gd name="connsiteY2" fmla="*/ 924232 h 1052051"/>
              <a:gd name="connsiteX3" fmla="*/ 3784 w 1439294"/>
              <a:gd name="connsiteY3" fmla="*/ 1052051 h 1052051"/>
              <a:gd name="connsiteX4" fmla="*/ 3784 w 1439294"/>
              <a:gd name="connsiteY4" fmla="*/ 39329 h 105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294" h="1052051">
                <a:moveTo>
                  <a:pt x="3784" y="39329"/>
                </a:moveTo>
                <a:lnTo>
                  <a:pt x="652713" y="0"/>
                </a:lnTo>
                <a:lnTo>
                  <a:pt x="1439294" y="924232"/>
                </a:lnTo>
                <a:lnTo>
                  <a:pt x="3784" y="1052051"/>
                </a:lnTo>
                <a:cubicBezTo>
                  <a:pt x="507" y="704645"/>
                  <a:pt x="-2771" y="357238"/>
                  <a:pt x="3784" y="3932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6F98B8-884D-454D-BD34-A94471399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63" y="4166879"/>
            <a:ext cx="5580112" cy="25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60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83BA18-5A79-4B16-BFC0-4149F5968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9144000" cy="60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 - přednášející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87824" y="6546540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416824" cy="5555187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sz="3600" b="1" u="sng" dirty="0">
                <a:solidFill>
                  <a:srgbClr val="002060"/>
                </a:solidFill>
              </a:rPr>
              <a:t>Martin Doktor (ČOV)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Sportovní ředitel ČOV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Šéf olympijských výprav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sz="3600" b="1" u="sng" dirty="0">
                <a:solidFill>
                  <a:srgbClr val="002060"/>
                </a:solidFill>
              </a:rPr>
              <a:t>Jan Exner (ČOV) 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Právník ČOV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Člen rozhodčí komise FINA</a:t>
            </a:r>
          </a:p>
          <a:p>
            <a:pPr lvl="1"/>
            <a:endParaRPr lang="cs-CZ" dirty="0">
              <a:solidFill>
                <a:srgbClr val="002060"/>
              </a:solidFill>
            </a:endParaRPr>
          </a:p>
          <a:p>
            <a:r>
              <a:rPr lang="cs-CZ" sz="3600" b="1" u="sng" dirty="0">
                <a:solidFill>
                  <a:srgbClr val="002060"/>
                </a:solidFill>
              </a:rPr>
              <a:t>Naďa Černá (ČOV)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Ředitelka olympijských parků, ČOV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Olympijské festivaly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sz="3600" b="1" u="sng" dirty="0">
                <a:solidFill>
                  <a:srgbClr val="002060"/>
                </a:solidFill>
              </a:rPr>
              <a:t>Barbora Žehanová (ČOV)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Ředitelka komunikace ČOV, média, PR…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Sport a média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-1313" t="78" r="1313" b="14285"/>
          <a:stretch/>
        </p:blipFill>
        <p:spPr>
          <a:xfrm>
            <a:off x="7502788" y="1628800"/>
            <a:ext cx="1641212" cy="1726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846" r="7692" b="19209"/>
          <a:stretch/>
        </p:blipFill>
        <p:spPr>
          <a:xfrm>
            <a:off x="7502786" y="3312432"/>
            <a:ext cx="1656184" cy="16532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40" y="0"/>
            <a:ext cx="1296144" cy="16220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F55C61-D32E-4AE9-B296-E6422AB297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33" r="25410" b="27003"/>
          <a:stretch/>
        </p:blipFill>
        <p:spPr>
          <a:xfrm>
            <a:off x="7502785" y="4959504"/>
            <a:ext cx="1656185" cy="18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96F940-88F6-4525-ACE1-C929EE3E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009"/>
            <a:ext cx="9144000" cy="5375982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DCC0952-F8B0-4587-9BE3-CA268D62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13" y="43311"/>
            <a:ext cx="8229600" cy="57606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současného stavu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72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67879"/>
            <a:ext cx="3250704" cy="92211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cs-CZ" sz="2800" dirty="0">
                <a:solidFill>
                  <a:srgbClr val="002060"/>
                </a:solidFill>
              </a:rPr>
              <a:t> (definice)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„Sport představuje všechny formy tělesné činnosti, které si prostřednictvím organizované i neorganizované účasti kladou za cíl harmonický rozvoj tělesné i psychické kondice, upevňování zdraví a dosahování výkonů v soutěžích všech úrovní“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850832" cy="48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Rekapitulace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51520" y="2924944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VÝCHOVA</a:t>
            </a:r>
            <a:br>
              <a:rPr lang="cs-CZ">
                <a:solidFill>
                  <a:srgbClr val="002060"/>
                </a:solidFill>
              </a:rPr>
            </a:br>
            <a:r>
              <a:rPr lang="cs-CZ" sz="2700">
                <a:solidFill>
                  <a:srgbClr val="002060"/>
                </a:solidFill>
              </a:rPr>
              <a:t>(školní tělesná výchova a sport)</a:t>
            </a:r>
            <a:br>
              <a:rPr lang="cs-CZ" sz="2700">
                <a:solidFill>
                  <a:srgbClr val="002060"/>
                </a:solidFill>
              </a:rPr>
            </a:br>
            <a:endParaRPr lang="cs-CZ" sz="2700" dirty="0">
              <a:solidFill>
                <a:srgbClr val="00206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3573016"/>
            <a:ext cx="7632848" cy="138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002060"/>
                </a:solidFill>
              </a:rPr>
              <a:t>„Tělesná výchova je součástí vzdělávání, tj. pohybového vzdělávání a rozvoje tělesné kondice v rámci povinných a výběrových učebních programů (osnov) základního, středního a vysokého školství.“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93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850832" cy="48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Rekapitulace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-17811" y="908720"/>
            <a:ext cx="5186536" cy="76971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PROSTŘEDÍ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09600" y="1752601"/>
            <a:ext cx="8426896" cy="124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„Organizace, instituce, spolky a sdružení, kde se realizuje předmětná činnost, nebo se sportovní činností bezprostředně souvisí, navazuje na ní, či jí vytváří podmínky“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23528" y="2852936"/>
            <a:ext cx="317869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SPORT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17376" y="3645024"/>
            <a:ext cx="8435280" cy="2102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dirty="0">
                <a:solidFill>
                  <a:srgbClr val="002060"/>
                </a:solidFill>
                <a:latin typeface="Arial" charset="0"/>
              </a:rPr>
              <a:t>Jedná se o vliv státu na sport, o podporu sportu jako významného společenského fenoménu a prostředku reprezentace státu, jako prostředku výchovy, vzdělávání a upevňování zdraví“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>
              <a:latin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>
                <a:solidFill>
                  <a:srgbClr val="241AA6"/>
                </a:solidFill>
                <a:latin typeface="Arial" charset="0"/>
              </a:rPr>
              <a:t>Reprezentace: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>
                <a:solidFill>
                  <a:srgbClr val="241AA6"/>
                </a:solidFill>
                <a:latin typeface="Arial" charset="0"/>
              </a:rPr>
              <a:t>– prezentace ČR prostřednictvím sportu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latin typeface="Arial" charset="0"/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95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850832" cy="48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Rekapitulace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048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Národní sportovní agentura</a:t>
            </a:r>
          </a:p>
          <a:p>
            <a:endParaRPr lang="cs-CZ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600" dirty="0">
                <a:solidFill>
                  <a:srgbClr val="002060"/>
                </a:solidFill>
                <a:hlinkClick r:id="rId3"/>
              </a:rPr>
              <a:t>https://www.agenturasport.cz/</a:t>
            </a:r>
            <a:r>
              <a:rPr lang="cs-CZ" sz="36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cs-CZ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Přednášky pondělí 13:00 – 14:30</a:t>
            </a:r>
          </a:p>
          <a:p>
            <a:r>
              <a:rPr lang="cs-CZ" dirty="0">
                <a:solidFill>
                  <a:srgbClr val="002060"/>
                </a:solidFill>
              </a:rPr>
              <a:t>Zkoušky/ zápočty - 2 – 3 termíny zkoušení  - upřesnění na závěrečné přednášce...</a:t>
            </a:r>
          </a:p>
          <a:p>
            <a:r>
              <a:rPr lang="cs-CZ" dirty="0">
                <a:solidFill>
                  <a:srgbClr val="002060"/>
                </a:solidFill>
              </a:rPr>
              <a:t>Otázky ke zkoušce – lednová přednáška</a:t>
            </a:r>
          </a:p>
          <a:p>
            <a:r>
              <a:rPr lang="cs-CZ" dirty="0">
                <a:solidFill>
                  <a:srgbClr val="002060"/>
                </a:solidFill>
              </a:rPr>
              <a:t>Materiály z jednotlivých přednášek v PDF k dispozici na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hlinkClick r:id="rId3"/>
              </a:rPr>
              <a:t>https://www.ftvs.cuni.cz/FTVS-677.html</a:t>
            </a:r>
            <a:r>
              <a:rPr lang="cs-CZ" dirty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Rekapitulace</a:t>
            </a:r>
          </a:p>
        </p:txBody>
      </p:sp>
    </p:spTree>
    <p:extLst>
      <p:ext uri="{BB962C8B-B14F-4D97-AF65-F5344CB8AC3E}">
        <p14:creationId xmlns:p14="http://schemas.microsoft.com/office/powerpoint/2010/main" val="3094966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Tělesné výchovy a sportu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6228184"/>
            <a:ext cx="6400800" cy="622920"/>
          </a:xfrm>
        </p:spPr>
        <p:txBody>
          <a:bodyPr/>
          <a:lstStyle/>
          <a:p>
            <a:pPr algn="r"/>
            <a:r>
              <a:rPr lang="cs-CZ" dirty="0">
                <a:solidFill>
                  <a:srgbClr val="002060"/>
                </a:solidFill>
              </a:rPr>
              <a:t>PhDr. Martin Doktor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5789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FTVS UK Praha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6" y="2439656"/>
            <a:ext cx="1770920" cy="13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30272"/>
            <a:ext cx="2441040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6" y="2430272"/>
            <a:ext cx="1828800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76" y="2430272"/>
            <a:ext cx="2143125" cy="1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" y="3790688"/>
            <a:ext cx="1162240" cy="11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54" y="3980596"/>
            <a:ext cx="1647677" cy="9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76777"/>
            <a:ext cx="930101" cy="11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3886287"/>
            <a:ext cx="1080120" cy="10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967" y="4057692"/>
            <a:ext cx="1788801" cy="20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 - přednášející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131840" y="6563508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7416824" cy="4968552"/>
          </a:xfrm>
        </p:spPr>
        <p:txBody>
          <a:bodyPr>
            <a:normAutofit/>
          </a:bodyPr>
          <a:lstStyle/>
          <a:p>
            <a:r>
              <a:rPr lang="cs-CZ" sz="2500" b="1" u="sng" dirty="0">
                <a:solidFill>
                  <a:srgbClr val="002060"/>
                </a:solidFill>
              </a:rPr>
              <a:t>David Douša (Raul)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Raul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Organizátor Primátorek, Jizerské 50, Běhej lesy atp..</a:t>
            </a:r>
          </a:p>
          <a:p>
            <a:pPr marL="457200" lvl="1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500" b="1" u="sng" dirty="0">
                <a:solidFill>
                  <a:srgbClr val="002060"/>
                </a:solidFill>
              </a:rPr>
              <a:t>Jiří Neumann (</a:t>
            </a:r>
            <a:r>
              <a:rPr lang="cs-CZ" sz="2500" b="1" u="sng" dirty="0" err="1">
                <a:solidFill>
                  <a:srgbClr val="002060"/>
                </a:solidFill>
              </a:rPr>
              <a:t>Sportclinic</a:t>
            </a:r>
            <a:r>
              <a:rPr lang="cs-CZ" sz="2500" b="1" u="sng" dirty="0">
                <a:solidFill>
                  <a:srgbClr val="002060"/>
                </a:solidFill>
              </a:rPr>
              <a:t>) 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Šéflékař ČOV, ČLEN Lékařské komise ČOV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Organizace zdravotního zabezpečení sportu v ČR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  <a:p>
            <a:r>
              <a:rPr lang="cs-CZ" sz="2500" b="1" u="sng" dirty="0">
                <a:solidFill>
                  <a:srgbClr val="002060"/>
                </a:solidFill>
              </a:rPr>
              <a:t>Lenka Kovářová (VSC Victoria) 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Ředitelka resortního sportovního centra MŠMT                     VSC Victoria</a:t>
            </a:r>
          </a:p>
          <a:p>
            <a:pPr lvl="1"/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298" y="871997"/>
            <a:ext cx="1496119" cy="158319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07" y="2626012"/>
            <a:ext cx="1532610" cy="16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586" y="4454554"/>
            <a:ext cx="1475656" cy="16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 - přednášející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632848" cy="5555187"/>
          </a:xfrm>
        </p:spPr>
        <p:txBody>
          <a:bodyPr>
            <a:normAutofit/>
          </a:bodyPr>
          <a:lstStyle/>
          <a:p>
            <a:r>
              <a:rPr lang="cs-CZ" sz="2800" b="1" u="sng" dirty="0">
                <a:solidFill>
                  <a:srgbClr val="002060"/>
                </a:solidFill>
              </a:rPr>
              <a:t>Veronika Zemanová (ČOV)  </a:t>
            </a:r>
          </a:p>
          <a:p>
            <a:pPr lvl="1"/>
            <a:r>
              <a:rPr lang="cs-CZ" sz="2200" dirty="0">
                <a:solidFill>
                  <a:srgbClr val="002060"/>
                </a:solidFill>
              </a:rPr>
              <a:t>Šéfka mezinárodního úseku ČOV, </a:t>
            </a:r>
          </a:p>
          <a:p>
            <a:pPr lvl="1"/>
            <a:r>
              <a:rPr lang="cs-CZ" sz="2200" dirty="0">
                <a:solidFill>
                  <a:srgbClr val="002060"/>
                </a:solidFill>
              </a:rPr>
              <a:t>MOV, ANOC, EOC + další olympijské organizace…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sz="2600" b="1" u="sng" dirty="0">
                <a:solidFill>
                  <a:srgbClr val="002060"/>
                </a:solidFill>
              </a:rPr>
              <a:t>Jan Létal (ČOV - ex MŠMT) </a:t>
            </a:r>
          </a:p>
          <a:p>
            <a:pPr lvl="1"/>
            <a:r>
              <a:rPr lang="cs-CZ" sz="2200" dirty="0">
                <a:solidFill>
                  <a:srgbClr val="002060"/>
                </a:solidFill>
              </a:rPr>
              <a:t>Bývalý vedoucí oddělení investic ve sportu MŠMT</a:t>
            </a:r>
          </a:p>
          <a:p>
            <a:pPr lvl="1"/>
            <a:r>
              <a:rPr lang="cs-CZ" sz="2200" dirty="0">
                <a:solidFill>
                  <a:srgbClr val="002060"/>
                </a:solidFill>
              </a:rPr>
              <a:t>Tělovýchovná jednota, praktické fungování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sz="2400" b="1" u="sng" dirty="0">
                <a:solidFill>
                  <a:srgbClr val="002060"/>
                </a:solidFill>
              </a:rPr>
              <a:t>Roman Suda (ČPV)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Český paralympijský výbor.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Sport zdravotně postižených občanů</a:t>
            </a:r>
          </a:p>
          <a:p>
            <a:r>
              <a:rPr lang="cs-CZ" sz="2400" b="1" u="sng" dirty="0">
                <a:solidFill>
                  <a:srgbClr val="002060"/>
                </a:solidFill>
              </a:rPr>
              <a:t>Marek Šmejkal (AC Sparta Praha)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Právník </a:t>
            </a:r>
            <a:r>
              <a:rPr lang="cs-CZ" sz="2000" dirty="0" err="1">
                <a:solidFill>
                  <a:srgbClr val="002060"/>
                </a:solidFill>
              </a:rPr>
              <a:t>Ac</a:t>
            </a:r>
            <a:r>
              <a:rPr lang="cs-CZ" sz="2000" dirty="0">
                <a:solidFill>
                  <a:srgbClr val="002060"/>
                </a:solidFill>
              </a:rPr>
              <a:t> Sparta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Fungování profesionálního sportovního klubu</a:t>
            </a:r>
          </a:p>
          <a:p>
            <a:pPr lvl="1"/>
            <a:endParaRPr lang="cs-CZ" dirty="0">
              <a:solidFill>
                <a:srgbClr val="002060"/>
              </a:solidFill>
            </a:endParaRPr>
          </a:p>
          <a:p>
            <a:pPr lvl="1"/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29000"/>
            <a:ext cx="1331640" cy="14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948" y="1701597"/>
            <a:ext cx="1338052" cy="17274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1" y="10625"/>
            <a:ext cx="1331640" cy="16909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759ABE-C4DD-4D8C-AA3E-DC1CD3C4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948" y="4851140"/>
            <a:ext cx="1331640" cy="14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102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 – přednášky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3AE180C-1C15-4EC3-A974-E1C0D37D6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4834"/>
              </p:ext>
            </p:extLst>
          </p:nvPr>
        </p:nvGraphicFramePr>
        <p:xfrm>
          <a:off x="0" y="647454"/>
          <a:ext cx="9178779" cy="622799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7156">
                  <a:extLst>
                    <a:ext uri="{9D8B030D-6E8A-4147-A177-3AD203B41FA5}">
                      <a16:colId xmlns:a16="http://schemas.microsoft.com/office/drawing/2014/main" val="3712951933"/>
                    </a:ext>
                  </a:extLst>
                </a:gridCol>
                <a:gridCol w="719721">
                  <a:extLst>
                    <a:ext uri="{9D8B030D-6E8A-4147-A177-3AD203B41FA5}">
                      <a16:colId xmlns:a16="http://schemas.microsoft.com/office/drawing/2014/main" val="1377991306"/>
                    </a:ext>
                  </a:extLst>
                </a:gridCol>
                <a:gridCol w="6135328">
                  <a:extLst>
                    <a:ext uri="{9D8B030D-6E8A-4147-A177-3AD203B41FA5}">
                      <a16:colId xmlns:a16="http://schemas.microsoft.com/office/drawing/2014/main" val="2477632128"/>
                    </a:ext>
                  </a:extLst>
                </a:gridCol>
                <a:gridCol w="2076574">
                  <a:extLst>
                    <a:ext uri="{9D8B030D-6E8A-4147-A177-3AD203B41FA5}">
                      <a16:colId xmlns:a16="http://schemas.microsoft.com/office/drawing/2014/main" val="1928585873"/>
                    </a:ext>
                  </a:extLst>
                </a:gridCol>
              </a:tblGrid>
              <a:tr h="555754"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Datum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Téma PŘEDNÁŠKY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přednášející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b"/>
                </a:tc>
                <a:extLst>
                  <a:ext uri="{0D108BD9-81ED-4DB2-BD59-A6C34878D82A}">
                    <a16:rowId xmlns:a16="http://schemas.microsoft.com/office/drawing/2014/main" val="402630157"/>
                  </a:ext>
                </a:extLst>
              </a:tr>
              <a:tr h="801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10.10.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Základní pojmy, historie organizace sportovního prostředí v ČR, současná organizační struktura českého sportovního prostředí, ČOV jako nejvyšší sportovní autorita v ČR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PhDr. Martin Doktor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2758594534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17.10.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Právní rámec sportovních organizací v ČR, nový občanský zákoník/sport, sportovní svaz, sport. Klub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Jan Exner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2388277794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24.10.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Sport jako nástroj (veřejné) diplomacie (MOV, ANOC, EOC…)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Veronika Zemanová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3433799283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31.10.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Tělovýchovná jednota, Sportovní klub - praktické fungování; Financování českého organizovaného sportu.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Ing. Jan Létal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3790506254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07.11.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Olympijské festivaly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Naďa Černá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2643415495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14.11.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Jizerská 50 Marketing a organizace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David Douša                                            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219166000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21.11.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Fungování profesionálního klubu - AC Sparta Praha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Marek Šmejkal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1912626179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28.11.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Sport a média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Barbora Žehanová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b"/>
                </a:tc>
                <a:extLst>
                  <a:ext uri="{0D108BD9-81ED-4DB2-BD59-A6C34878D82A}">
                    <a16:rowId xmlns:a16="http://schemas.microsoft.com/office/drawing/2014/main" val="2947681354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05.12.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Fungování resortních sportovních center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Lenka Kovářová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4120469279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12.12.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Organizace zdravotního zabezpečení českého sportu.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MUDr. Jiří Neumann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1206122880"/>
                  </a:ext>
                </a:extLst>
              </a:tr>
              <a:tr h="4006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19.12.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Sport zdravotně postižených občanů, Český paralympijský výbor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Mgr. Roman Suda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4169345898"/>
                  </a:ext>
                </a:extLst>
              </a:tr>
              <a:tr h="801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02.01.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 ČOV - struktura a fungování; Zajištění olympijských akcí,  Závěrečná přednáška, </a:t>
                      </a:r>
                      <a:r>
                        <a:rPr lang="cs-CZ" sz="1400" u="none" strike="noStrike" dirty="0" err="1">
                          <a:effectLst/>
                        </a:rPr>
                        <a:t>tématické</a:t>
                      </a:r>
                      <a:r>
                        <a:rPr lang="cs-CZ" sz="1400" u="none" strike="noStrike" dirty="0">
                          <a:effectLst/>
                        </a:rPr>
                        <a:t> okruhy, termíny a forma zkoušek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PhDr. Martin Doktor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9" marR="5309" marT="5309" marB="0" anchor="ctr"/>
                </a:tc>
                <a:extLst>
                  <a:ext uri="{0D108BD9-81ED-4DB2-BD59-A6C34878D82A}">
                    <a16:rowId xmlns:a16="http://schemas.microsoft.com/office/drawing/2014/main" val="119984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34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Tělesné výchovy a sportu v ČR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5259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Historie a tradice spolkové tělovýchovy a sportu</a:t>
            </a:r>
          </a:p>
          <a:p>
            <a:r>
              <a:rPr lang="cs-CZ" dirty="0">
                <a:solidFill>
                  <a:srgbClr val="002060"/>
                </a:solidFill>
              </a:rPr>
              <a:t>Vliv státu na sportovní prostředí </a:t>
            </a:r>
          </a:p>
          <a:p>
            <a:r>
              <a:rPr lang="cs-CZ" dirty="0">
                <a:solidFill>
                  <a:srgbClr val="002060"/>
                </a:solidFill>
              </a:rPr>
              <a:t>Současná organizační struktura sportovního prostředí v ČR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pohybová aktivita </a:t>
            </a:r>
            <a:r>
              <a:rPr lang="cs-CZ" sz="2800" dirty="0">
                <a:solidFill>
                  <a:srgbClr val="002060"/>
                </a:solidFill>
              </a:rPr>
              <a:t>- provozovaná podle pravidel - jejíž výsledky jsou měřitelné či porovnatelné s jinými, nebo sama se sebou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pro obveselení, rozptýlení, odpočinek od práce, od povinnosti k zábavě (dnes ale také práce – prof. sport…)</a:t>
            </a:r>
          </a:p>
          <a:p>
            <a:r>
              <a:rPr lang="cs-CZ" u="sng" dirty="0">
                <a:solidFill>
                  <a:srgbClr val="002060"/>
                </a:solidFill>
              </a:rPr>
              <a:t>význačný společenský fenomén</a:t>
            </a:r>
          </a:p>
          <a:p>
            <a:r>
              <a:rPr lang="cs-CZ" u="sng" dirty="0">
                <a:solidFill>
                  <a:srgbClr val="002060"/>
                </a:solidFill>
              </a:rPr>
              <a:t>ve všech historických obdobích lidstva</a:t>
            </a:r>
          </a:p>
          <a:p>
            <a:r>
              <a:rPr lang="cs-CZ" u="sng" dirty="0">
                <a:solidFill>
                  <a:srgbClr val="002060"/>
                </a:solidFill>
              </a:rPr>
              <a:t>součást výchovy a výchovných systémů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31432" y="6535915"/>
            <a:ext cx="4312568" cy="3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800" dirty="0">
                <a:solidFill>
                  <a:srgbClr val="002060"/>
                </a:solidFill>
              </a:rPr>
              <a:t>Organizace Tělesné výchovy a sportu v ČR</a:t>
            </a:r>
          </a:p>
        </p:txBody>
      </p:sp>
    </p:spTree>
    <p:extLst>
      <p:ext uri="{BB962C8B-B14F-4D97-AF65-F5344CB8AC3E}">
        <p14:creationId xmlns:p14="http://schemas.microsoft.com/office/powerpoint/2010/main" val="813791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13103</TotalTime>
  <Words>3730</Words>
  <Application>Microsoft Office PowerPoint</Application>
  <PresentationFormat>Předvádění na obrazovce (4:3)</PresentationFormat>
  <Paragraphs>525</Paragraphs>
  <Slides>45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45</vt:i4>
      </vt:variant>
    </vt:vector>
  </HeadingPairs>
  <TitlesOfParts>
    <vt:vector size="56" baseType="lpstr">
      <vt:lpstr>Microsoft YaHei</vt:lpstr>
      <vt:lpstr>Arial</vt:lpstr>
      <vt:lpstr>Calibri</vt:lpstr>
      <vt:lpstr>Courier New</vt:lpstr>
      <vt:lpstr>GillSans</vt:lpstr>
      <vt:lpstr>Mangal</vt:lpstr>
      <vt:lpstr>Myriad Pro Light</vt:lpstr>
      <vt:lpstr>Tahoma</vt:lpstr>
      <vt:lpstr>Times New Roman</vt:lpstr>
      <vt:lpstr>Wingdings</vt:lpstr>
      <vt:lpstr>Motiv systému Office</vt:lpstr>
      <vt:lpstr>Organizace Tělesné výchovy a sportu v ČR</vt:lpstr>
      <vt:lpstr>PhDr. Martin Doktor</vt:lpstr>
      <vt:lpstr>Organizace výuky</vt:lpstr>
      <vt:lpstr>Organizace výuky - přednášející</vt:lpstr>
      <vt:lpstr>Organizace výuky - přednášející</vt:lpstr>
      <vt:lpstr>Organizace výuky - přednášející</vt:lpstr>
      <vt:lpstr>Organizace výuky – přednášky</vt:lpstr>
      <vt:lpstr>Organizace Tělesné výchovy a sportu v ČR</vt:lpstr>
      <vt:lpstr>SPORT</vt:lpstr>
      <vt:lpstr>SPORT</vt:lpstr>
      <vt:lpstr>HODNOTY  SPORTU</vt:lpstr>
      <vt:lpstr>Vlastnosti formované sportem</vt:lpstr>
      <vt:lpstr>SPORT (definice)</vt:lpstr>
      <vt:lpstr>TĚLESNÁ VÝCHOVA (školní tělesná výchova a sport) </vt:lpstr>
      <vt:lpstr>SPORT </vt:lpstr>
      <vt:lpstr>SPORTOVNÍ PROSTŘEDÍ</vt:lpstr>
      <vt:lpstr>Historie organizovaného sportu v ČR (5 etap)</vt:lpstr>
      <vt:lpstr>Historie organizovaného sportu v ČR</vt:lpstr>
      <vt:lpstr>Historie organizovaného sportu v ČR</vt:lpstr>
      <vt:lpstr>Historie organizovaného sportu v ČR (III.ETAPA)</vt:lpstr>
      <vt:lpstr>Historie organizovaného sportu v ČR (III.ETAPA)</vt:lpstr>
      <vt:lpstr>Historie organizovaného sportu v ČR</vt:lpstr>
      <vt:lpstr>V. ETAPA (1993 – po současnost)</vt:lpstr>
      <vt:lpstr>SPORTOVNÍ SVAZY základ českého sportu</vt:lpstr>
      <vt:lpstr>VZDĚLÁVÁNÍ, ŠKOLENÍ, KVALIFIKACE</vt:lpstr>
      <vt:lpstr>KLÍČOVÉ DOKUMENTY</vt:lpstr>
      <vt:lpstr>Organizace SPORTU v ČESKÉ REPUBLICE</vt:lpstr>
      <vt:lpstr>Prezentace aplikace PowerPoint</vt:lpstr>
      <vt:lpstr>Prezentace aplikace PowerPoint</vt:lpstr>
      <vt:lpstr>NÁRODNÍ SPORTOVNÍ AGENTURA</vt:lpstr>
      <vt:lpstr>SPORTOVNÍ REPREZENTACE ČR</vt:lpstr>
      <vt:lpstr> SPORT a ekonomika České republiky </vt:lpstr>
      <vt:lpstr>Ekonomické aspekty sportu</vt:lpstr>
      <vt:lpstr>Prezentace aplikace PowerPoint</vt:lpstr>
      <vt:lpstr>Financování sportu v ČR</vt:lpstr>
      <vt:lpstr>Strategie financování sportu</vt:lpstr>
      <vt:lpstr>Analýza současného stavu</vt:lpstr>
      <vt:lpstr>Analýza současného stavu</vt:lpstr>
      <vt:lpstr>Prezentace aplikace PowerPoint</vt:lpstr>
      <vt:lpstr>Analýza současného stavu</vt:lpstr>
      <vt:lpstr>SPORT (definice)</vt:lpstr>
      <vt:lpstr>SPORTOVNÍ PROSTŘEDÍ</vt:lpstr>
      <vt:lpstr>Prezentace aplikace PowerPoint</vt:lpstr>
      <vt:lpstr>Rekapitulace</vt:lpstr>
      <vt:lpstr>Organizace Tělesné výchovy a sportu v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Tělesné výchovy a sportu v ČR</dc:title>
  <dc:creator>Doktor Martin</dc:creator>
  <cp:lastModifiedBy>Martin Doktor</cp:lastModifiedBy>
  <cp:revision>105</cp:revision>
  <cp:lastPrinted>2022-10-10T05:45:18Z</cp:lastPrinted>
  <dcterms:created xsi:type="dcterms:W3CDTF">2015-09-29T07:13:34Z</dcterms:created>
  <dcterms:modified xsi:type="dcterms:W3CDTF">2022-10-10T05:45:19Z</dcterms:modified>
</cp:coreProperties>
</file>