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handoutMasterIdLst>
    <p:handoutMasterId r:id="rId23"/>
  </p:handoutMasterIdLst>
  <p:sldIdLst>
    <p:sldId id="257" r:id="rId2"/>
    <p:sldId id="259" r:id="rId3"/>
    <p:sldId id="261" r:id="rId4"/>
    <p:sldId id="262" r:id="rId5"/>
    <p:sldId id="292" r:id="rId6"/>
    <p:sldId id="274" r:id="rId7"/>
    <p:sldId id="276" r:id="rId8"/>
    <p:sldId id="299" r:id="rId9"/>
    <p:sldId id="277" r:id="rId10"/>
    <p:sldId id="308" r:id="rId11"/>
    <p:sldId id="309" r:id="rId12"/>
    <p:sldId id="310" r:id="rId13"/>
    <p:sldId id="278" r:id="rId14"/>
    <p:sldId id="280" r:id="rId15"/>
    <p:sldId id="284" r:id="rId16"/>
    <p:sldId id="282" r:id="rId17"/>
    <p:sldId id="285" r:id="rId18"/>
    <p:sldId id="286" r:id="rId19"/>
    <p:sldId id="287" r:id="rId20"/>
    <p:sldId id="296" r:id="rId21"/>
    <p:sldId id="313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5"/>
  </p:normalViewPr>
  <p:slideViewPr>
    <p:cSldViewPr snapToGrid="0" snapToObjects="1">
      <p:cViewPr varScale="1">
        <p:scale>
          <a:sx n="108" d="100"/>
          <a:sy n="108" d="100"/>
        </p:scale>
        <p:origin x="170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Exner" userId="631a9953-5508-405d-86b0-79ddf2be7456" providerId="ADAL" clId="{F992AC50-95BA-4BC5-9467-C6FAF03F4F09}"/>
    <pc:docChg chg="modSld">
      <pc:chgData name="Jan Exner" userId="631a9953-5508-405d-86b0-79ddf2be7456" providerId="ADAL" clId="{F992AC50-95BA-4BC5-9467-C6FAF03F4F09}" dt="2022-10-14T09:10:08.569" v="7" actId="20577"/>
      <pc:docMkLst>
        <pc:docMk/>
      </pc:docMkLst>
      <pc:sldChg chg="modSp">
        <pc:chgData name="Jan Exner" userId="631a9953-5508-405d-86b0-79ddf2be7456" providerId="ADAL" clId="{F992AC50-95BA-4BC5-9467-C6FAF03F4F09}" dt="2022-10-14T09:06:09.009" v="3" actId="20577"/>
        <pc:sldMkLst>
          <pc:docMk/>
          <pc:sldMk cId="3937036185" sldId="257"/>
        </pc:sldMkLst>
        <pc:spChg chg="mod">
          <ac:chgData name="Jan Exner" userId="631a9953-5508-405d-86b0-79ddf2be7456" providerId="ADAL" clId="{F992AC50-95BA-4BC5-9467-C6FAF03F4F09}" dt="2022-10-14T09:06:09.009" v="3" actId="20577"/>
          <ac:spMkLst>
            <pc:docMk/>
            <pc:sldMk cId="3937036185" sldId="257"/>
            <ac:spMk id="2" creationId="{00000000-0000-0000-0000-000000000000}"/>
          </ac:spMkLst>
        </pc:spChg>
      </pc:sldChg>
      <pc:sldChg chg="modSp">
        <pc:chgData name="Jan Exner" userId="631a9953-5508-405d-86b0-79ddf2be7456" providerId="ADAL" clId="{F992AC50-95BA-4BC5-9467-C6FAF03F4F09}" dt="2022-10-14T09:10:08.569" v="7" actId="20577"/>
        <pc:sldMkLst>
          <pc:docMk/>
          <pc:sldMk cId="2735114717" sldId="313"/>
        </pc:sldMkLst>
        <pc:spChg chg="mod">
          <ac:chgData name="Jan Exner" userId="631a9953-5508-405d-86b0-79ddf2be7456" providerId="ADAL" clId="{F992AC50-95BA-4BC5-9467-C6FAF03F4F09}" dt="2022-10-14T09:10:08.569" v="7" actId="20577"/>
          <ac:spMkLst>
            <pc:docMk/>
            <pc:sldMk cId="2735114717" sldId="31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7CBF-F0D8-44D6-B2B3-AFE785202ABD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41156-5848-4D72-8174-BF903B166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1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1777"/>
            <a:ext cx="7772400" cy="2521185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731349-0BA7-CC43-B57E-A59D99C3BF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83" y="4896951"/>
            <a:ext cx="842233" cy="98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673628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18543"/>
            <a:ext cx="82296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1988"/>
            <a:ext cx="1114393" cy="63898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2062104"/>
            <a:ext cx="8229600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BC89DD-2E47-D647-AA5E-C8213A0323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1232"/>
            <a:ext cx="1327785" cy="59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6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673628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18543"/>
            <a:ext cx="82296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2062104"/>
            <a:ext cx="3990622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2062104"/>
            <a:ext cx="3990622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1988"/>
            <a:ext cx="1114393" cy="6389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B416B6-94C9-1E44-B46A-E1F9994E44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1232"/>
            <a:ext cx="1327785" cy="5970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BCBBFB-96FE-5043-9717-189FB699D3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435" y="5981069"/>
            <a:ext cx="1142365" cy="34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1777"/>
            <a:ext cx="7772400" cy="2521185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44" y="4460994"/>
            <a:ext cx="5818894" cy="131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673628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18543"/>
            <a:ext cx="82296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2062104"/>
            <a:ext cx="3990622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2062104"/>
            <a:ext cx="3990622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1232"/>
            <a:ext cx="1327785" cy="5970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435" y="5981069"/>
            <a:ext cx="1142365" cy="34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30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49" r:id="rId4"/>
    <p:sldLayoutId id="214748365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r.justice.cz/ias/ui/poda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3999" cy="2187145"/>
          </a:xfrm>
        </p:spPr>
        <p:txBody>
          <a:bodyPr/>
          <a:lstStyle/>
          <a:p>
            <a:br>
              <a:rPr lang="cs-CZ" sz="4800" b="1" dirty="0"/>
            </a:br>
            <a:r>
              <a:rPr lang="cs-CZ" sz="4800" b="1" dirty="0"/>
              <a:t>Právní rámec </a:t>
            </a:r>
            <a:br>
              <a:rPr lang="cs-CZ" sz="4800" b="1" dirty="0"/>
            </a:br>
            <a:r>
              <a:rPr lang="cs-CZ" sz="4800" b="1" dirty="0"/>
              <a:t>sportovních organizací v ČR</a:t>
            </a:r>
            <a:br>
              <a:rPr lang="cs-CZ" sz="3600" b="1" dirty="0"/>
            </a:br>
            <a:br>
              <a:rPr lang="cs-CZ" b="1" dirty="0"/>
            </a:br>
            <a:r>
              <a:rPr lang="cs-CZ" sz="3600" dirty="0">
                <a:solidFill>
                  <a:srgbClr val="1E1D64"/>
                </a:solidFill>
              </a:rPr>
              <a:t>Jan Exner</a:t>
            </a:r>
            <a:br>
              <a:rPr lang="cs-CZ" sz="3600" i="1" dirty="0">
                <a:solidFill>
                  <a:srgbClr val="1E1D64"/>
                </a:solidFill>
              </a:rPr>
            </a:br>
            <a:r>
              <a:rPr lang="cs-CZ" sz="3200" i="1" dirty="0">
                <a:solidFill>
                  <a:srgbClr val="1E1D64"/>
                </a:solidFill>
              </a:rPr>
              <a:t>exner@olympic.cz</a:t>
            </a:r>
            <a:br>
              <a:rPr lang="cs-CZ" sz="3600" i="1" dirty="0">
                <a:solidFill>
                  <a:srgbClr val="1E1D64"/>
                </a:solidFill>
              </a:rPr>
            </a:br>
            <a:r>
              <a:rPr lang="cs-CZ" sz="2800" i="1" dirty="0">
                <a:solidFill>
                  <a:srgbClr val="1E1D64"/>
                </a:solidFill>
              </a:rPr>
              <a:t>17. října 2022</a:t>
            </a:r>
            <a:endParaRPr lang="en-US" sz="3200" i="1" dirty="0">
              <a:solidFill>
                <a:srgbClr val="1E1D64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F75360-642E-3C48-B755-14F24D77FC5C}"/>
              </a:ext>
            </a:extLst>
          </p:cNvPr>
          <p:cNvSpPr txBox="1"/>
          <p:nvPr/>
        </p:nvSpPr>
        <p:spPr>
          <a:xfrm>
            <a:off x="4221271" y="5160723"/>
            <a:ext cx="184731" cy="36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0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V. Členství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000" b="1" dirty="0"/>
              <a:t>DRUHY ČLENSTVÍ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 X jiné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pokud stanovy určí, že členství je různého druhu, vymezí zároveň práva a povinnosti spojené s jednotlivými druhy členství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b="1" dirty="0"/>
              <a:t>PRÁVA ČLENŮ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podílet se na činnosti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volit a být volen do orgánů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právo na informace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b="1" dirty="0"/>
              <a:t>POVINNOSTI ČLENŮ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dodržovat stanovy a další vnitřní předpisy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platit členské příspěvky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256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V. Členství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04673"/>
            <a:ext cx="8229600" cy="4756988"/>
          </a:xfrm>
        </p:spPr>
        <p:txBody>
          <a:bodyPr/>
          <a:lstStyle/>
          <a:p>
            <a:pPr algn="just"/>
            <a:r>
              <a:rPr lang="cs-CZ" sz="2200" b="1" dirty="0"/>
              <a:t>VZNIK ČLENSTVÍ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založením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přijetím za člena (nebo jiným způsobem určeným stanovami)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rozhoduje nejvyšší orgán spolku (dispozitivně)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/>
              <a:t>ZÁNIK ČLENSTVÍ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vystoupením, vyloučením nebo dalšími způsoby (stanovy, OZ)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vyloučení pro nezaplacení členského poplatku ani po upozornění a v dodatečné lhůtě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vyloučení pro závažné porušení povinnosti plynoucí z členství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6629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V. Členství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48267"/>
            <a:ext cx="8229600" cy="4613393"/>
          </a:xfrm>
        </p:spPr>
        <p:txBody>
          <a:bodyPr/>
          <a:lstStyle/>
          <a:p>
            <a:pPr algn="just"/>
            <a:r>
              <a:rPr lang="cs-CZ" sz="2200" b="1" dirty="0"/>
              <a:t>SEZNAM ČLENŮ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§ 236 OZ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neexistuje zákonná povinnost seznam vést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vyžadováno např. poskytovateli dotací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pokud je seznam veden, stanovy musí upravit zejména: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zápisy do a výmazy ze seznamu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zpřístupnění seznamu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spolek vyhotovuje na žádost člena potvrzení s výpisem ze seznamu členů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uveřejnění pouze se souhlasem všech členů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4315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povinné  orgány spolku: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statutární orgán</a:t>
            </a:r>
            <a:r>
              <a:rPr lang="cs-CZ" sz="2200" dirty="0"/>
              <a:t> (kolektivní x individuální)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nejvyšší orgán </a:t>
            </a:r>
            <a:r>
              <a:rPr lang="cs-CZ" sz="2200" dirty="0"/>
              <a:t>(členská schůze)</a:t>
            </a:r>
            <a:endParaRPr lang="cs-CZ" sz="2200" b="1" dirty="0"/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§ 247 odst. 2 OZ – možnost, že statutární orgán je zároveň nejvyšším orgánem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fakultativní orgány – </a:t>
            </a:r>
            <a:r>
              <a:rPr lang="cs-CZ" sz="2200" b="1" dirty="0"/>
              <a:t>kontrolní komise, rozhodčí komise, další orgány</a:t>
            </a:r>
            <a:r>
              <a:rPr lang="cs-CZ" sz="2200" dirty="0"/>
              <a:t> určené stanovami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libovolné názvy orgánů (ne klamný dojem o jejich povaze)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libovolné funkční období členů orgánu dle stanov (jinak 5 let)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70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člen orgánu spolku:</a:t>
            </a:r>
            <a:r>
              <a:rPr lang="cs-CZ" dirty="0"/>
              <a:t> osoba plně svéprávná</a:t>
            </a:r>
            <a:r>
              <a:rPr lang="cs-CZ" b="1" dirty="0"/>
              <a:t> </a:t>
            </a:r>
            <a:r>
              <a:rPr lang="cs-CZ" dirty="0"/>
              <a:t>(§ 30 OZ)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povinnost </a:t>
            </a:r>
            <a:r>
              <a:rPr lang="cs-CZ" b="1" dirty="0"/>
              <a:t>péče řádného hospodáře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možnost odstoupení člena voleného orgánu z funkce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prohlášení došlé právnické osobě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zánik funkce uplynutím 2 měsíců od doručení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člen - právnická osoba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dirty="0"/>
              <a:t>člen statutárního orgánu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dirty="0"/>
              <a:t>zmocnění fyzické osoby, která jí bude zastupovat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34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200" b="1" dirty="0"/>
              <a:t>NEJVYŠŠÍ ORGÁN – ČLENSKÁ SCHŮZE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zasedání alespoň jednou za rok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usnášeníschopnost – </a:t>
            </a:r>
            <a:r>
              <a:rPr lang="cs-CZ" sz="2200" b="1" dirty="0"/>
              <a:t>účast většiny členů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rozhodování - </a:t>
            </a:r>
            <a:r>
              <a:rPr lang="cs-CZ" sz="2200" b="1" dirty="0"/>
              <a:t>většinou hlasů členů přítomných v době usnášení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každý člen = jeden hlas (pokud stanovy neurčí jinak)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záležitost, která nebyla zařazena na program = lze rozhodnout jen za účasti a pouze se souhlasem všech členů spolku oprávněných o ní hlasovat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dílčí členská schůze, shromáždění delegátů (zejména pro národní sportovní svazy) – dle stanov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52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b="1" dirty="0"/>
              <a:t>STATUTÁRNÍ ORGÁN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volený, jmenovaný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člen nikoliv nutně člen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volí a odvolává nejvyšší orgán spolku (pokud stanovy neurčí jinak)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možnost rozhodování formou per </a:t>
            </a:r>
            <a:r>
              <a:rPr lang="cs-CZ" dirty="0" err="1"/>
              <a:t>rollam</a:t>
            </a:r>
            <a:endParaRPr lang="cs-CZ" dirty="0"/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stanovy – § 158 odst. 2 OZ (Lex </a:t>
            </a:r>
            <a:r>
              <a:rPr lang="cs-CZ" dirty="0" err="1"/>
              <a:t>Covid</a:t>
            </a:r>
            <a:r>
              <a:rPr lang="cs-CZ" dirty="0"/>
              <a:t>)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rozhodování i mimo zasedání v písemné formě nebo s využitím technickým prostředků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platí i pro členskou schůzi</a:t>
            </a:r>
          </a:p>
        </p:txBody>
      </p:sp>
    </p:spTree>
    <p:extLst>
      <p:ext uri="{BB962C8B-B14F-4D97-AF65-F5344CB8AC3E}">
        <p14:creationId xmlns:p14="http://schemas.microsoft.com/office/powerpoint/2010/main" val="2113152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200" b="1" dirty="0"/>
              <a:t>KONTROLNÍ KOMISE (KK)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nejméně 3 členové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členy volí a odvolává členská schůze (dispozitivně).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členství v KK ≠ členství ve statutárním orgánu, likvidátor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působnost a oprávnění KK (§ 263 - § 264 OZ):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dohlížení na řádné vedení záležitostí spolku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dohlížení na činnost spolku dle stanov a zákona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96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VI. Organizace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200" b="1" dirty="0"/>
              <a:t>ROZHODČÍ KOMISE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rozhodování sporných záležitostí náležejících do spolkové samosprávy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3 členové, volí a odvolává členská schůze (dispozitivně)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člen: pouze bezúhonná zletilá a plně svéprávná osoba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ne člen statutárního orgánu nebo KK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zvláštní zákon: zákon č. 216/1994 Sb., o rozhodčím řízení</a:t>
            </a:r>
            <a:br>
              <a:rPr lang="cs-CZ" sz="2200" dirty="0"/>
            </a:br>
            <a:r>
              <a:rPr lang="cs-CZ" sz="2200" dirty="0"/>
              <a:t>a o výkonu rozhodčích nálezů (ZRŘ)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sport: disciplinární komise, arbitrážní komise, soutěžní komise, rozhodčí komise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38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VII. Pobočný spolek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§ 228 - § 231 OZ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ZSO: organizační složka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právnická osoba s odvozenou právní osobností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stanovy – zřízení, rozsah jednání atd.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důvodová zpráva k OZ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„místní organizace“, „základní organizace“, „sekce“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příklad: Pražský krajský svaz Českého svazu orientačních sportů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922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/>
              <a:t>Obsah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80932"/>
            <a:ext cx="8229600" cy="4180728"/>
          </a:xfrm>
        </p:spPr>
        <p:txBody>
          <a:bodyPr/>
          <a:lstStyle/>
          <a:p>
            <a:pPr marL="719138" indent="-719138">
              <a:buFont typeface="+mj-lt"/>
              <a:buAutoNum type="romanUcPeriod"/>
            </a:pPr>
            <a:r>
              <a:rPr lang="cs-CZ" sz="2800" dirty="0"/>
              <a:t>Právní úprava sportovních organizací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Právní úprava spolků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Založení a vznik spolku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Stanovy spolku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Členství ve spolku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Organizace spolku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Pobočný spolek</a:t>
            </a:r>
          </a:p>
          <a:p>
            <a:pPr marL="719138" indent="-719138">
              <a:buFont typeface="+mj-lt"/>
              <a:buAutoNum type="romanUcPeriod"/>
            </a:pPr>
            <a:r>
              <a:rPr lang="cs-CZ" sz="2800" dirty="0"/>
              <a:t>Zrušení spolku, likvidace spolku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VII. Zrušení a likvidace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48267"/>
            <a:ext cx="8229600" cy="461339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výslovně upraveno pouze zrušení rozhodnutím soudu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obecná právní úprava PO (§ 168 OZ)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právní jednání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rozhodnutí orgánu veřejné moci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dosažení účelu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další zákonem stanovené způsoby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 dobrovolném zrušení rozhoduje nejvyšší orgán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soud může zrušit spolek (s likvidací)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na návrh osoby, která na tom má oprávněný zájem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i bez návrhu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likvidace spolku – vypořádání dluhů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8214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3999" cy="2187145"/>
          </a:xfrm>
        </p:spPr>
        <p:txBody>
          <a:bodyPr/>
          <a:lstStyle/>
          <a:p>
            <a:br>
              <a:rPr lang="cs-CZ" sz="4800" b="1" dirty="0"/>
            </a:br>
            <a:r>
              <a:rPr lang="cs-CZ" sz="4800" b="1" dirty="0"/>
              <a:t>Právní rámec </a:t>
            </a:r>
            <a:br>
              <a:rPr lang="cs-CZ" sz="4800" b="1" dirty="0"/>
            </a:br>
            <a:r>
              <a:rPr lang="cs-CZ" sz="4800" b="1" dirty="0"/>
              <a:t>sportovních organizací v ČR</a:t>
            </a:r>
            <a:br>
              <a:rPr lang="cs-CZ" sz="3600" b="1" dirty="0"/>
            </a:br>
            <a:br>
              <a:rPr lang="cs-CZ" b="1" dirty="0"/>
            </a:br>
            <a:r>
              <a:rPr lang="cs-CZ" sz="3600" dirty="0">
                <a:solidFill>
                  <a:srgbClr val="1E1D64"/>
                </a:solidFill>
              </a:rPr>
              <a:t>Jan Exner</a:t>
            </a:r>
            <a:br>
              <a:rPr lang="cs-CZ" sz="3600" i="1" dirty="0">
                <a:solidFill>
                  <a:srgbClr val="1E1D64"/>
                </a:solidFill>
              </a:rPr>
            </a:br>
            <a:r>
              <a:rPr lang="cs-CZ" sz="3200" i="1" dirty="0">
                <a:solidFill>
                  <a:srgbClr val="1E1D64"/>
                </a:solidFill>
              </a:rPr>
              <a:t>exner@olympic.cz</a:t>
            </a:r>
            <a:br>
              <a:rPr lang="cs-CZ" sz="3600" i="1" dirty="0">
                <a:solidFill>
                  <a:srgbClr val="1E1D64"/>
                </a:solidFill>
              </a:rPr>
            </a:br>
            <a:r>
              <a:rPr lang="cs-CZ" sz="2800" i="1" dirty="0">
                <a:solidFill>
                  <a:srgbClr val="1E1D64"/>
                </a:solidFill>
              </a:rPr>
              <a:t>17. </a:t>
            </a:r>
            <a:r>
              <a:rPr lang="cs-CZ" sz="2800" i="1">
                <a:solidFill>
                  <a:srgbClr val="1E1D64"/>
                </a:solidFill>
              </a:rPr>
              <a:t>října 2022</a:t>
            </a:r>
            <a:endParaRPr lang="en-US" sz="3200" i="1" dirty="0">
              <a:solidFill>
                <a:srgbClr val="1E1D64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F75360-642E-3C48-B755-14F24D77FC5C}"/>
              </a:ext>
            </a:extLst>
          </p:cNvPr>
          <p:cNvSpPr txBox="1"/>
          <p:nvPr/>
        </p:nvSpPr>
        <p:spPr>
          <a:xfrm>
            <a:off x="4221271" y="5160723"/>
            <a:ext cx="184731" cy="36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11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274639"/>
            <a:ext cx="8472196" cy="673628"/>
          </a:xfrm>
        </p:spPr>
        <p:txBody>
          <a:bodyPr/>
          <a:lstStyle/>
          <a:p>
            <a:r>
              <a:rPr lang="cs-CZ" sz="3200" b="1" dirty="0"/>
              <a:t>I. Právní úprava sportovních organizací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428206"/>
            <a:ext cx="8211313" cy="4133453"/>
          </a:xfrm>
        </p:spPr>
        <p:txBody>
          <a:bodyPr/>
          <a:lstStyle/>
          <a:p>
            <a:pPr algn="just"/>
            <a:r>
              <a:rPr lang="cs-CZ" sz="2000" b="1" dirty="0"/>
              <a:t>Hlavní právní formy sportovních organizací v ČR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000" b="1" dirty="0"/>
              <a:t>spolky</a:t>
            </a:r>
            <a:r>
              <a:rPr lang="cs-CZ" sz="2000" dirty="0"/>
              <a:t> (sportovní svazy, ČOV, ČUS, kluby)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000" dirty="0"/>
              <a:t>obchodní společnosti – a.s., s.r.o. (profesionální kluby)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spolek + obchodní společnost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ČOV + Česká olympijská a.s. + Olympic Festival s.r.o.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Český atletický svaz + Česká atletika s.r.o.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b="1" dirty="0"/>
              <a:t>SPOLKY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čl. 20 Listiny základních práv a svobod: „Právo svobodně se sdružovat je zaručeno. Každý má právo spolu s jinými se sdružovat ve spolcích, společnostech a jiných sdruženích.“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zákon č. 89/2012 Sb., </a:t>
            </a:r>
            <a:r>
              <a:rPr lang="cs-CZ" sz="2000" b="1" dirty="0"/>
              <a:t>občanský zákoník</a:t>
            </a:r>
            <a:r>
              <a:rPr lang="cs-CZ" sz="2000" dirty="0"/>
              <a:t> </a:t>
            </a:r>
            <a:r>
              <a:rPr lang="cs-CZ" sz="2200" dirty="0"/>
              <a:t>(OZ)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5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II. Právní úprava spolků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§ 214 - § 302 OZ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převážně dispozitivní charakter úpravy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spolek = </a:t>
            </a:r>
            <a:r>
              <a:rPr lang="cs-CZ" b="1" dirty="0"/>
              <a:t>právnická osoba</a:t>
            </a:r>
            <a:r>
              <a:rPr lang="cs-CZ" dirty="0"/>
              <a:t> - korporace dle OZ: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obecná ustanovení o právnických osobách</a:t>
            </a:r>
          </a:p>
          <a:p>
            <a:pPr marL="1428750" lvl="2" algn="just">
              <a:buFont typeface="Arial" panose="020B0604020202020204" pitchFamily="34" charset="0"/>
              <a:buChar char="•"/>
            </a:pPr>
            <a:r>
              <a:rPr lang="cs-CZ" dirty="0"/>
              <a:t>§ 15-22, § 118-209 OZ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obecná ustanovení o korporacích </a:t>
            </a:r>
          </a:p>
          <a:p>
            <a:pPr marL="1428750" lvl="2" algn="just">
              <a:buFont typeface="Arial" panose="020B0604020202020204" pitchFamily="34" charset="0"/>
              <a:buChar char="•"/>
            </a:pPr>
            <a:r>
              <a:rPr lang="cs-CZ" dirty="0"/>
              <a:t>§ 210-213 OZ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minulost a inspirace: zákon o sdružování občanů (ZSO)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OZ: detailnější úprava mnoha institutů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dirty="0"/>
              <a:t>např. fúze spolků, rozdělení, likvidace, orgány atd.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20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73628"/>
          </a:xfrm>
        </p:spPr>
        <p:txBody>
          <a:bodyPr/>
          <a:lstStyle/>
          <a:p>
            <a:r>
              <a:rPr lang="cs-CZ" sz="3600" b="1" dirty="0"/>
              <a:t>II. Právní úprava spolků</a:t>
            </a:r>
            <a:endParaRPr lang="cs-CZ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200" b="1" dirty="0"/>
              <a:t>ZÁKLADNÍ ZNAKY SPOLKŮ</a:t>
            </a:r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r>
              <a:rPr lang="cs-CZ" sz="2200" dirty="0"/>
              <a:t>alespoň </a:t>
            </a:r>
            <a:r>
              <a:rPr lang="cs-CZ" sz="2200" b="1" dirty="0"/>
              <a:t>tři osoby</a:t>
            </a:r>
            <a:endParaRPr lang="cs-CZ" sz="2200" dirty="0"/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r>
              <a:rPr lang="cs-CZ" sz="2200" b="1" dirty="0"/>
              <a:t>společný zájem</a:t>
            </a:r>
            <a:endParaRPr lang="cs-CZ" sz="2200" dirty="0"/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r>
              <a:rPr lang="cs-CZ" sz="2200" dirty="0"/>
              <a:t>spolek jako </a:t>
            </a:r>
            <a:r>
              <a:rPr lang="cs-CZ" sz="2200" b="1" dirty="0"/>
              <a:t>samosprávný a dobrovolný svazek členů</a:t>
            </a:r>
            <a:endParaRPr lang="cs-CZ" sz="2200" dirty="0"/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r>
              <a:rPr lang="cs-CZ" sz="2200" b="1" dirty="0"/>
              <a:t>osobní povaha</a:t>
            </a:r>
            <a:r>
              <a:rPr lang="cs-CZ" sz="2200" dirty="0"/>
              <a:t> členství ve spolku</a:t>
            </a:r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r>
              <a:rPr lang="cs-CZ" sz="2200" dirty="0"/>
              <a:t>členský příspěvek – stanovy spolku</a:t>
            </a:r>
          </a:p>
          <a:p>
            <a:pPr marL="268288" lvl="1" indent="-268288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4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II. Právní úprava spolků</a:t>
            </a:r>
            <a:endParaRPr lang="cs-CZ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/>
              <a:t>hlavní činnost</a:t>
            </a:r>
            <a:r>
              <a:rPr lang="cs-CZ" sz="2200" dirty="0"/>
              <a:t> spolku: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uspokojování a ochrana zájmů</a:t>
            </a:r>
            <a:r>
              <a:rPr lang="cs-CZ" sz="2200" dirty="0"/>
              <a:t>, k jejichž naplňování je spolek založen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/>
              <a:t>vedlejší činnost</a:t>
            </a:r>
            <a:r>
              <a:rPr lang="cs-CZ" sz="2200" dirty="0"/>
              <a:t> spolku: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může být </a:t>
            </a:r>
            <a:r>
              <a:rPr lang="cs-CZ" sz="2200" b="1" dirty="0"/>
              <a:t>podnikání: </a:t>
            </a:r>
            <a:r>
              <a:rPr lang="cs-CZ" sz="2200" dirty="0"/>
              <a:t>podpora hlavní činnosti spolku nebo hospodárného využívání spolkového majetku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zisk: pouze pro spolkovou činnost, včetně správy spolku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členové spolku neručí za jeho dluhy, majetek je ve vlastnictví spolku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0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III. Založení a vznik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dvě fáze:</a:t>
            </a:r>
          </a:p>
          <a:p>
            <a:pPr algn="just"/>
            <a:r>
              <a:rPr lang="cs-CZ" sz="2200" dirty="0"/>
              <a:t>	1) založení – přijetí </a:t>
            </a:r>
            <a:r>
              <a:rPr lang="cs-CZ" sz="2200" b="1" dirty="0"/>
              <a:t>stanov</a:t>
            </a:r>
            <a:r>
              <a:rPr lang="cs-CZ" sz="2200" dirty="0"/>
              <a:t>, usnesení ustavující schůze</a:t>
            </a:r>
          </a:p>
          <a:p>
            <a:pPr algn="just"/>
            <a:r>
              <a:rPr lang="cs-CZ" sz="2200" dirty="0"/>
              <a:t>	2) vznik </a:t>
            </a:r>
            <a:r>
              <a:rPr lang="cs-CZ" sz="2200" b="1" dirty="0"/>
              <a:t>zápisem do veřejného = spolkového rejstříku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agenda spolků: rejstříkové soudy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místně příslušný krajský soud dle sídla spolku (dříve MV)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zákon č. 304/2013 Sb., o veřejných rejstřících právnických</a:t>
            </a:r>
            <a:br>
              <a:rPr lang="cs-CZ" sz="2200" dirty="0"/>
            </a:br>
            <a:r>
              <a:rPr lang="cs-CZ" sz="2200" dirty="0"/>
              <a:t>a fyzických osob (ZVR)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osvobození od poplatku za zápis do spolkového rejstříku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dirty="0"/>
              <a:t>§ 11 zákona č. 549/1991 Sb., o soudních poplatcích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34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III. Založení a vznik spolku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algn="just"/>
            <a:r>
              <a:rPr lang="cs-CZ" sz="2000" b="1" dirty="0"/>
              <a:t>VZNIK SPOLKU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zápisem do spolkového rejstříku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návrh na zápis spolku = interaktivní formulář </a:t>
            </a:r>
            <a:r>
              <a:rPr lang="cs-CZ" sz="2000" dirty="0">
                <a:hlinkClick r:id="rId2"/>
              </a:rPr>
              <a:t>https://or.justice.cz/ias/ui/podani</a:t>
            </a:r>
            <a:r>
              <a:rPr lang="cs-CZ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písemné nebo elektronické podání (ověřené podpisy)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přílohy:</a:t>
            </a:r>
          </a:p>
          <a:p>
            <a:r>
              <a:rPr lang="cs-CZ" sz="2000" dirty="0"/>
              <a:t>	- souhlas s umístěním sídla </a:t>
            </a:r>
          </a:p>
          <a:p>
            <a:r>
              <a:rPr lang="cs-CZ" sz="2000" dirty="0"/>
              <a:t>	- souhlas a čestné prohlášení členů statutárního orgánu</a:t>
            </a:r>
          </a:p>
          <a:p>
            <a:r>
              <a:rPr lang="cs-CZ" sz="2000" dirty="0"/>
              <a:t>	- zápis z ustavující členské schůze</a:t>
            </a:r>
          </a:p>
          <a:p>
            <a:r>
              <a:rPr lang="cs-CZ" sz="2000" dirty="0"/>
              <a:t>	- stanovy</a:t>
            </a:r>
          </a:p>
          <a:p>
            <a:r>
              <a:rPr lang="cs-CZ" sz="2000" dirty="0"/>
              <a:t>	- živnostenské oprávnění k předmětu vedlejší výdělečné činnosti  </a:t>
            </a:r>
          </a:p>
        </p:txBody>
      </p:sp>
    </p:spTree>
    <p:extLst>
      <p:ext uri="{BB962C8B-B14F-4D97-AF65-F5344CB8AC3E}">
        <p14:creationId xmlns:p14="http://schemas.microsoft.com/office/powerpoint/2010/main" val="222451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IV. Stanovy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8336"/>
            <a:ext cx="8229600" cy="442332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povinné náležitosti stanov: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název a sídlo spolku</a:t>
            </a:r>
            <a:r>
              <a:rPr lang="cs-CZ" sz="2200" dirty="0"/>
              <a:t> (stačí uvedení obce)</a:t>
            </a:r>
          </a:p>
          <a:p>
            <a:pPr marL="1428750" lvl="2" algn="just">
              <a:buFont typeface="Arial" panose="020B0604020202020204" pitchFamily="34" charset="0"/>
              <a:buChar char="•"/>
            </a:pPr>
            <a:r>
              <a:rPr lang="cs-CZ" sz="2200" dirty="0"/>
              <a:t>§ 132-137, § 214-216 OZ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účel spolku</a:t>
            </a:r>
            <a:endParaRPr lang="cs-CZ" sz="2200" dirty="0"/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práva a povinnosti členů vůči spolku</a:t>
            </a:r>
            <a:r>
              <a:rPr lang="cs-CZ" sz="2200" dirty="0"/>
              <a:t>, popřípadě určení způsobu, jak jim budou práva a povinnosti vznikat</a:t>
            </a:r>
            <a:br>
              <a:rPr lang="cs-CZ" sz="2200" dirty="0"/>
            </a:br>
            <a:r>
              <a:rPr lang="cs-CZ" sz="2200" dirty="0"/>
              <a:t>(např. § 220 a § 236 OZ)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cs-CZ" sz="2200" b="1" dirty="0"/>
              <a:t>statutární orgán</a:t>
            </a:r>
            <a:r>
              <a:rPr lang="cs-CZ" sz="2200" dirty="0"/>
              <a:t> - § 151-165, § 243-244 OZ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záležitosti neupravené stanovami = OZ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prosté podpisy všech zakladatelů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první členové statutárního orgánu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dostupné v sídle spolku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4146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COV 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COV 16-9</Template>
  <TotalTime>0</TotalTime>
  <Words>1267</Words>
  <Application>Microsoft Office PowerPoint</Application>
  <PresentationFormat>Předvádění na obrazovce (4:3)</PresentationFormat>
  <Paragraphs>183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Myriad Pro</vt:lpstr>
      <vt:lpstr>Myriad Pro Semibold</vt:lpstr>
      <vt:lpstr>Prezentace COV 16-9</vt:lpstr>
      <vt:lpstr> Právní rámec  sportovních organizací v ČR  Jan Exner exner@olympic.cz 17. října 2022</vt:lpstr>
      <vt:lpstr>Obsah</vt:lpstr>
      <vt:lpstr>I. Právní úprava sportovních organizací</vt:lpstr>
      <vt:lpstr>II. Právní úprava spolků</vt:lpstr>
      <vt:lpstr>II. Právní úprava spolků</vt:lpstr>
      <vt:lpstr>II. Právní úprava spolků</vt:lpstr>
      <vt:lpstr>III. Založení a vznik spolku</vt:lpstr>
      <vt:lpstr>III. Založení a vznik spolku</vt:lpstr>
      <vt:lpstr>IV. Stanovy</vt:lpstr>
      <vt:lpstr>V. Členství</vt:lpstr>
      <vt:lpstr>V. Členství</vt:lpstr>
      <vt:lpstr>V. Členství</vt:lpstr>
      <vt:lpstr>VI. Organizace spolku</vt:lpstr>
      <vt:lpstr>VI. Organizace spolku</vt:lpstr>
      <vt:lpstr>VI. Organizace spolku</vt:lpstr>
      <vt:lpstr>VI. Organizace spolku</vt:lpstr>
      <vt:lpstr>VI. Organizace spolku</vt:lpstr>
      <vt:lpstr>VI. Organizace spolku</vt:lpstr>
      <vt:lpstr>VII. Pobočný spolek</vt:lpstr>
      <vt:lpstr>VII. Zrušení a likvidace spolku</vt:lpstr>
      <vt:lpstr> Právní rámec  sportovních organizací v ČR  Jan Exner exner@olympic.cz 17. října 2022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Jan Exner</cp:lastModifiedBy>
  <cp:revision>190</cp:revision>
  <cp:lastPrinted>2019-10-21T06:35:38Z</cp:lastPrinted>
  <dcterms:created xsi:type="dcterms:W3CDTF">2017-04-24T14:29:13Z</dcterms:created>
  <dcterms:modified xsi:type="dcterms:W3CDTF">2022-10-14T09:10:09Z</dcterms:modified>
</cp:coreProperties>
</file>