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7" r:id="rId2"/>
    <p:sldId id="294" r:id="rId3"/>
    <p:sldId id="274" r:id="rId4"/>
    <p:sldId id="281" r:id="rId5"/>
    <p:sldId id="282" r:id="rId6"/>
    <p:sldId id="258" r:id="rId7"/>
    <p:sldId id="295" r:id="rId8"/>
    <p:sldId id="260" r:id="rId9"/>
    <p:sldId id="259" r:id="rId10"/>
    <p:sldId id="262" r:id="rId11"/>
    <p:sldId id="265" r:id="rId12"/>
    <p:sldId id="263" r:id="rId13"/>
    <p:sldId id="264" r:id="rId14"/>
    <p:sldId id="271" r:id="rId15"/>
    <p:sldId id="272" r:id="rId16"/>
    <p:sldId id="292" r:id="rId17"/>
    <p:sldId id="296" r:id="rId18"/>
    <p:sldId id="278" r:id="rId19"/>
    <p:sldId id="279" r:id="rId20"/>
    <p:sldId id="280" r:id="rId21"/>
    <p:sldId id="275" r:id="rId22"/>
    <p:sldId id="276" r:id="rId23"/>
    <p:sldId id="289" r:id="rId24"/>
    <p:sldId id="277" r:id="rId25"/>
    <p:sldId id="290" r:id="rId26"/>
    <p:sldId id="291" r:id="rId27"/>
    <p:sldId id="283" r:id="rId28"/>
    <p:sldId id="284" r:id="rId29"/>
    <p:sldId id="285" r:id="rId30"/>
    <p:sldId id="287" r:id="rId31"/>
    <p:sldId id="286" r:id="rId32"/>
    <p:sldId id="288" r:id="rId33"/>
    <p:sldId id="273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5161" autoAdjust="0"/>
  </p:normalViewPr>
  <p:slideViewPr>
    <p:cSldViewPr>
      <p:cViewPr varScale="1">
        <p:scale>
          <a:sx n="61" d="100"/>
          <a:sy n="61" d="100"/>
        </p:scale>
        <p:origin x="-1296" y="-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3C2C9-9B82-48C6-AF82-D19CD344700B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0CD1A-179B-4302-AFA7-268132394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0CD1A-179B-4302-AFA7-268132394E4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249F-1ADD-4BD1-A584-6BBA6218DDA2}" type="datetimeFigureOut">
              <a:rPr lang="cs-CZ" smtClean="0"/>
              <a:pPr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CDA6-2445-45D7-9551-DAD0874353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81369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FF0000"/>
                </a:solidFill>
                <a:latin typeface="Arial Black" pitchFamily="34" charset="0"/>
              </a:rPr>
              <a:t>Filosofie výchovy</a:t>
            </a:r>
          </a:p>
          <a:p>
            <a:pPr algn="ctr"/>
            <a:endParaRPr lang="cs-CZ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cs-CZ" sz="2800" dirty="0" smtClean="0">
                <a:latin typeface="Arial Black" pitchFamily="34" charset="0"/>
              </a:rPr>
              <a:t>Studijní pomůcka pro studenty FTVS</a:t>
            </a:r>
          </a:p>
          <a:p>
            <a:pPr algn="ctr"/>
            <a:r>
              <a:rPr lang="cs-CZ" sz="2800" dirty="0" smtClean="0">
                <a:latin typeface="Arial Black" pitchFamily="34" charset="0"/>
              </a:rPr>
              <a:t>2. ročníku </a:t>
            </a:r>
            <a:r>
              <a:rPr lang="cs-CZ" sz="2800" dirty="0" err="1" smtClean="0">
                <a:latin typeface="Arial Black" pitchFamily="34" charset="0"/>
              </a:rPr>
              <a:t>NMgr</a:t>
            </a:r>
            <a:r>
              <a:rPr lang="cs-CZ" sz="2800" dirty="0" smtClean="0">
                <a:latin typeface="Arial Black" pitchFamily="34" charset="0"/>
              </a:rPr>
              <a:t> studia TVS – KS</a:t>
            </a:r>
          </a:p>
          <a:p>
            <a:pPr algn="ctr"/>
            <a:endParaRPr lang="cs-CZ" sz="2800" dirty="0" smtClean="0">
              <a:latin typeface="Arial Black" pitchFamily="34" charset="0"/>
            </a:endParaRPr>
          </a:p>
          <a:p>
            <a:pPr algn="ctr"/>
            <a:r>
              <a:rPr lang="cs-CZ" sz="2800" dirty="0" smtClean="0">
                <a:latin typeface="Arial Black" pitchFamily="34" charset="0"/>
              </a:rPr>
              <a:t>Přednáší doc. PhDr. Miloš BEDNÁŘ, </a:t>
            </a:r>
            <a:r>
              <a:rPr lang="cs-CZ" sz="2800" dirty="0" err="1" smtClean="0">
                <a:latin typeface="Arial Black" pitchFamily="34" charset="0"/>
              </a:rPr>
              <a:t>Ph.D</a:t>
            </a:r>
            <a:r>
              <a:rPr lang="cs-CZ" sz="2800" dirty="0" smtClean="0">
                <a:latin typeface="Arial Black" pitchFamily="34" charset="0"/>
              </a:rPr>
              <a:t>.</a:t>
            </a:r>
          </a:p>
          <a:p>
            <a:pPr algn="ctr"/>
            <a:endParaRPr lang="cs-CZ" sz="2800" dirty="0" smtClean="0">
              <a:latin typeface="Arial Black" pitchFamily="34" charset="0"/>
            </a:endParaRPr>
          </a:p>
          <a:p>
            <a:r>
              <a:rPr lang="cs-CZ" sz="2800" dirty="0" smtClean="0">
                <a:latin typeface="Arial Black" pitchFamily="34" charset="0"/>
              </a:rPr>
              <a:t>Rozsah: 6/0 </a:t>
            </a:r>
            <a:r>
              <a:rPr lang="cs-CZ" sz="2800" dirty="0" err="1" smtClean="0">
                <a:latin typeface="Arial Black" pitchFamily="34" charset="0"/>
              </a:rPr>
              <a:t>Zk</a:t>
            </a:r>
            <a:r>
              <a:rPr lang="cs-CZ" sz="2800" dirty="0" smtClean="0">
                <a:latin typeface="Arial Black" pitchFamily="34" charset="0"/>
              </a:rPr>
              <a:t> v ZS – 4 kredity</a:t>
            </a:r>
          </a:p>
          <a:p>
            <a:endParaRPr lang="cs-CZ" sz="2800" dirty="0" smtClean="0">
              <a:latin typeface="Arial Black" pitchFamily="34" charset="0"/>
            </a:endParaRPr>
          </a:p>
          <a:p>
            <a:r>
              <a:rPr lang="cs-CZ" sz="2800" dirty="0" smtClean="0">
                <a:latin typeface="Arial Black" pitchFamily="34" charset="0"/>
              </a:rPr>
              <a:t>Podmínky ZK: napsat esej na jednu z devíti antinomií postmoderní výchovy (viz závěrečná stránka)</a:t>
            </a:r>
          </a:p>
          <a:p>
            <a:pPr algn="ctr"/>
            <a:endParaRPr lang="cs-CZ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260648"/>
            <a:ext cx="835292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V Novém zákoně jsou pedagogicky využitelné:</a:t>
            </a:r>
          </a:p>
          <a:p>
            <a:endParaRPr lang="cs-CZ" sz="2400" b="1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 </a:t>
            </a:r>
            <a:r>
              <a:rPr lang="cs-CZ" sz="2400" dirty="0" smtClean="0">
                <a:latin typeface="Arial Black" pitchFamily="34" charset="0"/>
              </a:rPr>
              <a:t>*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Horské kázání </a:t>
            </a:r>
            <a:r>
              <a:rPr lang="cs-CZ" sz="2400" dirty="0" smtClean="0">
                <a:latin typeface="Arial Black" pitchFamily="34" charset="0"/>
              </a:rPr>
              <a:t>Ježíše</a:t>
            </a:r>
            <a:endParaRPr lang="cs-CZ" sz="2400" b="1" u="sng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(Matouš 5.-7. kap. – zkráceně Lukáš 6. kap.)</a:t>
            </a:r>
            <a:endParaRPr lang="cs-CZ" sz="2400" b="1" u="sng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  Ježíšovy maximy</a:t>
            </a:r>
            <a:r>
              <a:rPr lang="cs-CZ" sz="2400" dirty="0" smtClean="0"/>
              <a:t> </a:t>
            </a:r>
            <a:r>
              <a:rPr lang="cs-CZ" sz="2400" dirty="0" smtClean="0">
                <a:latin typeface="Arial Black" pitchFamily="34" charset="0"/>
              </a:rPr>
              <a:t>(„od litery k duchu“) jsou replikou k starozákonnímu Desateru (Exodus 20)</a:t>
            </a:r>
          </a:p>
          <a:p>
            <a:r>
              <a:rPr lang="cs-CZ" sz="2400" dirty="0" smtClean="0">
                <a:latin typeface="Arial Black" pitchFamily="34" charset="0"/>
              </a:rPr>
              <a:t>   a) „Nezabiješ“ – trest zasluhuje i hněv</a:t>
            </a:r>
          </a:p>
          <a:p>
            <a:r>
              <a:rPr lang="cs-CZ" sz="2400" dirty="0" smtClean="0">
                <a:latin typeface="Arial Black" pitchFamily="34" charset="0"/>
              </a:rPr>
              <a:t>   b) „Nesesmilníš“ – nečistá už touha</a:t>
            </a:r>
          </a:p>
          <a:p>
            <a:r>
              <a:rPr lang="cs-CZ" sz="2400" dirty="0" smtClean="0">
                <a:latin typeface="Arial Black" pitchFamily="34" charset="0"/>
              </a:rPr>
              <a:t>   c) „Nebudeš křivě přísahat“ – nepřísahej vůbec</a:t>
            </a:r>
          </a:p>
          <a:p>
            <a:r>
              <a:rPr lang="cs-CZ" sz="2400" dirty="0" smtClean="0">
                <a:latin typeface="Arial Black" pitchFamily="34" charset="0"/>
              </a:rPr>
              <a:t>   d) „Oko za oko…“ – duch neodplácení</a:t>
            </a:r>
          </a:p>
          <a:p>
            <a:r>
              <a:rPr lang="cs-CZ" sz="2400" dirty="0" smtClean="0">
                <a:latin typeface="Arial Black" pitchFamily="34" charset="0"/>
              </a:rPr>
              <a:t>   e) „Miluj bližního…“– láska i k nepříteli</a:t>
            </a:r>
          </a:p>
          <a:p>
            <a:endParaRPr lang="cs-CZ" sz="2400" b="1" u="sng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 * Ježíšova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podobenství</a:t>
            </a:r>
            <a:r>
              <a:rPr lang="cs-CZ" sz="2400" dirty="0" smtClean="0">
                <a:latin typeface="Arial Black" pitchFamily="34" charset="0"/>
              </a:rPr>
              <a:t> (první tři evangelia – ne v Janově) – je jich celkem cca 80</a:t>
            </a:r>
            <a:endParaRPr lang="cs-CZ" sz="2400" b="1" u="sng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 * Láska je víc než „přikázání“ – křesťanské</a:t>
            </a:r>
          </a:p>
          <a:p>
            <a:r>
              <a:rPr lang="cs-CZ" sz="2400" dirty="0" smtClean="0">
                <a:latin typeface="Arial Black" pitchFamily="34" charset="0"/>
              </a:rPr>
              <a:t> ctnosti:</a:t>
            </a:r>
            <a:r>
              <a:rPr lang="cs-CZ" sz="2400" b="1" dirty="0" smtClean="0">
                <a:latin typeface="Arial Black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víra – naděje – láska </a:t>
            </a:r>
            <a:r>
              <a:rPr lang="cs-CZ" sz="2400" dirty="0" smtClean="0">
                <a:latin typeface="Arial Black" pitchFamily="34" charset="0"/>
              </a:rPr>
              <a:t>(1. </a:t>
            </a:r>
            <a:r>
              <a:rPr lang="cs-CZ" sz="2400" dirty="0" err="1" smtClean="0">
                <a:latin typeface="Arial Black" pitchFamily="34" charset="0"/>
              </a:rPr>
              <a:t>Kor</a:t>
            </a:r>
            <a:r>
              <a:rPr lang="cs-CZ" sz="2400" dirty="0" smtClean="0">
                <a:latin typeface="Arial Black" pitchFamily="34" charset="0"/>
              </a:rPr>
              <a:t> 13)</a:t>
            </a:r>
            <a:endParaRPr lang="cs-CZ" sz="2400" b="1" u="sng" dirty="0" smtClean="0">
              <a:latin typeface="Arial Black" pitchFamily="34" charset="0"/>
            </a:endParaRP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82089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u="sng" dirty="0" smtClean="0">
                <a:solidFill>
                  <a:srgbClr val="FF0000"/>
                </a:solidFill>
                <a:latin typeface="Arial Black" pitchFamily="34" charset="0"/>
              </a:rPr>
              <a:t>Podobenství o milosrdném </a:t>
            </a:r>
            <a:r>
              <a:rPr lang="cs-CZ" b="1" u="sng" dirty="0" err="1" smtClean="0">
                <a:solidFill>
                  <a:srgbClr val="FF0000"/>
                </a:solidFill>
                <a:latin typeface="Arial Black" pitchFamily="34" charset="0"/>
              </a:rPr>
              <a:t>Samařanu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b="1" dirty="0" smtClean="0">
                <a:latin typeface="Arial Black" pitchFamily="34" charset="0"/>
              </a:rPr>
              <a:t>(Lukáš 10, 25-37)</a:t>
            </a:r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   </a:t>
            </a:r>
            <a:r>
              <a:rPr lang="cs-CZ" b="1" dirty="0" smtClean="0">
                <a:latin typeface="Arial Black" pitchFamily="34" charset="0"/>
              </a:rPr>
              <a:t>Tu vystoupil jeden zákoník a zkoušel ho: „Mistře, co mám dělat, abych měl podíl na věčném životě?“ Ježíš mu odpověděl: „Co je psáno v Zákoně? Jak to tam čteš?" On mu řekl: „,Miluj Hospodina, Boha svého, z celého svého srdce, celou svou duší, celou svou silou a celou svou myslí´ a ,miluj svého bližního jako sám sebe´. Ježíš mu řekl: „Správně jsi odpověděl. To čiň a budeš živ."</a:t>
            </a:r>
            <a:endParaRPr lang="cs-CZ" dirty="0" smtClean="0">
              <a:latin typeface="Arial Black" pitchFamily="34" charset="0"/>
            </a:endParaRPr>
          </a:p>
          <a:p>
            <a:r>
              <a:rPr lang="cs-CZ" b="1" dirty="0" smtClean="0">
                <a:latin typeface="Arial Black" pitchFamily="34" charset="0"/>
              </a:rPr>
              <a:t>   Zákoník se však chtěl ospravedlnit, a proto Ježíšovi řekl: „A kdo je můj bližní?"Ježíš mu odpověděl: „Jeden člověk šel z Jeruzaléma do Jericha a padl do rukou lupičů; ti jej obrali, zbili, a nechali tam ležet polomrtvého. Náhodou šel tou cestou jeden kněz, ale když ho uviděl, vyhnul se mu. A stejně se mu vyhnul i levita, když přišel k tomu místu a uviděl ho. Ale když jeden </a:t>
            </a:r>
            <a:r>
              <a:rPr lang="cs-CZ" b="1" dirty="0" err="1" smtClean="0">
                <a:latin typeface="Arial Black" pitchFamily="34" charset="0"/>
              </a:rPr>
              <a:t>Samařan</a:t>
            </a:r>
            <a:r>
              <a:rPr lang="cs-CZ" b="1" dirty="0" smtClean="0">
                <a:latin typeface="Arial Black" pitchFamily="34" charset="0"/>
              </a:rPr>
              <a:t> na své cestě přišel k tomu místu a uviděl ho, byl pohnut soucitem; přistoupil k němu, ošetřil jeho rány olejem a vínem a obvázal mu je, posadil jej na svého mezka, zavezl do hostince a tam se o něj staral. Druhého dne dal hostinskému dva denáry a řekl: ,Postarej se o něj, a bude-li tě to stát víc, já ti to zaplatím, až se budu vracet.´ Kdo z těch tří, myslíš, byl bližním tomu, který upadl mezi lupiče?" Zákoník odpověděl: „Ten, který mu prokázal milosrdenství." Ježíš mu řekl: „Jdi a jednej také tak."</a:t>
            </a:r>
            <a:endParaRPr lang="cs-CZ" dirty="0" smtClean="0">
              <a:latin typeface="Arial Black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260649"/>
            <a:ext cx="8280920" cy="692497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MILOSRDNÝ  SAMARITÁN</a:t>
            </a:r>
          </a:p>
          <a:p>
            <a:r>
              <a:rPr lang="cs-CZ" sz="2400" b="1" dirty="0" smtClean="0">
                <a:latin typeface="Arial Black" pitchFamily="34" charset="0"/>
              </a:rPr>
              <a:t> I.                JÁ   		            TY   </a:t>
            </a:r>
            <a:r>
              <a:rPr lang="cs-CZ" sz="2400" b="1" dirty="0" smtClean="0">
                <a:latin typeface="Arial Black" pitchFamily="34" charset="0"/>
                <a:sym typeface="Wingdings"/>
              </a:rPr>
              <a:t></a:t>
            </a:r>
            <a:r>
              <a:rPr lang="cs-CZ" sz="2400" b="1" dirty="0" smtClean="0">
                <a:latin typeface="Arial Black" pitchFamily="34" charset="0"/>
              </a:rPr>
              <a:t>	</a:t>
            </a:r>
            <a:endParaRPr lang="cs-CZ" sz="2400" dirty="0" smtClean="0">
              <a:latin typeface="Arial Black" pitchFamily="34" charset="0"/>
            </a:endParaRPr>
          </a:p>
          <a:p>
            <a:pPr lvl="0"/>
            <a:r>
              <a:rPr lang="cs-CZ" sz="2400" b="1" dirty="0" smtClean="0">
                <a:latin typeface="Arial Black" pitchFamily="34" charset="0"/>
                <a:sym typeface="Wingdings 2"/>
              </a:rPr>
              <a:t>		   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</a:t>
            </a:r>
            <a:r>
              <a:rPr lang="cs-CZ" sz="2400" b="1" dirty="0" smtClean="0">
                <a:latin typeface="Arial Black" pitchFamily="34" charset="0"/>
                <a:sym typeface="Wingdings"/>
              </a:rPr>
              <a:t>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</a:t>
            </a:r>
            <a:r>
              <a:rPr lang="cs-CZ" sz="2400" b="1" dirty="0" smtClean="0">
                <a:latin typeface="Arial Black" pitchFamily="34" charset="0"/>
              </a:rPr>
              <a:t>   </a:t>
            </a:r>
            <a:r>
              <a:rPr lang="cs-CZ" sz="2400" b="1" dirty="0" smtClean="0">
                <a:latin typeface="Arial Black" pitchFamily="34" charset="0"/>
                <a:sym typeface="Wingdings"/>
              </a:rPr>
              <a:t>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                                         "nouze volá"       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 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II.		   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</a:t>
            </a:r>
            <a:r>
              <a:rPr lang="cs-CZ" sz="2400" b="1" dirty="0" smtClean="0">
                <a:latin typeface="Arial Black" pitchFamily="34" charset="0"/>
                <a:sym typeface="Wingdings"/>
              </a:rPr>
              <a:t>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</a:t>
            </a:r>
            <a:endParaRPr lang="cs-CZ" sz="36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       "pohnut soucitem"  "vstupuji do nouze"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					     </a:t>
            </a:r>
            <a:r>
              <a:rPr lang="cs-CZ" sz="2400" b="1" dirty="0" smtClean="0">
                <a:latin typeface="Arial Black" pitchFamily="34" charset="0"/>
                <a:sym typeface="MT Extra"/>
              </a:rPr>
              <a:t>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					 </a:t>
            </a:r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AGAPÉ</a:t>
            </a:r>
            <a:r>
              <a:rPr lang="cs-CZ" sz="2400" b="1" dirty="0" smtClean="0">
                <a:latin typeface="Arial Black" pitchFamily="34" charset="0"/>
              </a:rPr>
              <a:t>  </a:t>
            </a:r>
            <a:r>
              <a:rPr lang="cs-CZ" sz="2400" dirty="0" smtClean="0">
                <a:latin typeface="Arial Black" pitchFamily="34" charset="0"/>
              </a:rPr>
              <a:t>        </a:t>
            </a:r>
          </a:p>
          <a:p>
            <a:r>
              <a:rPr lang="cs-CZ" sz="2400" b="1" dirty="0" smtClean="0">
                <a:latin typeface="Arial Black" pitchFamily="34" charset="0"/>
              </a:rPr>
              <a:t> III.			</a:t>
            </a:r>
            <a:r>
              <a:rPr lang="cs-CZ" sz="2400" strike="dblStrike" dirty="0" smtClean="0">
                <a:latin typeface="Arial Black" pitchFamily="34" charset="0"/>
              </a:rPr>
              <a:t>JÁ</a:t>
            </a:r>
            <a:r>
              <a:rPr lang="cs-CZ" sz="2400" b="1" dirty="0" smtClean="0">
                <a:latin typeface="Arial Black" pitchFamily="34" charset="0"/>
              </a:rPr>
              <a:t>	     </a:t>
            </a:r>
            <a:r>
              <a:rPr lang="cs-CZ" sz="2400" strike="dblStrike" dirty="0" smtClean="0">
                <a:latin typeface="Arial Black" pitchFamily="34" charset="0"/>
              </a:rPr>
              <a:t>TY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		       „stan setkání"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		           </a:t>
            </a:r>
            <a:r>
              <a:rPr lang="cs-CZ" sz="2400" b="1" dirty="0" smtClean="0">
                <a:solidFill>
                  <a:srgbClr val="7030A0"/>
                </a:solidFill>
                <a:latin typeface="Arial Black" pitchFamily="34" charset="0"/>
              </a:rPr>
              <a:t>NE-DVA</a:t>
            </a:r>
            <a:endParaRPr lang="cs-CZ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 IV.</a:t>
            </a:r>
            <a:r>
              <a:rPr lang="cs-CZ" sz="2400" dirty="0" smtClean="0">
                <a:latin typeface="Arial Black" pitchFamily="34" charset="0"/>
              </a:rPr>
              <a:t>   </a:t>
            </a:r>
            <a:r>
              <a:rPr lang="cs-CZ" sz="2400" b="1" dirty="0" smtClean="0">
                <a:latin typeface="Arial Black" pitchFamily="34" charset="0"/>
              </a:rPr>
              <a:t>"účinná pomoc"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         	    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 </a:t>
            </a:r>
            <a:r>
              <a:rPr lang="cs-CZ" sz="2400" b="1" dirty="0" smtClean="0">
                <a:latin typeface="Arial Black" pitchFamily="34" charset="0"/>
                <a:sym typeface="Wingdings"/>
              </a:rPr>
              <a:t> 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</a:t>
            </a:r>
            <a:r>
              <a:rPr lang="cs-CZ" sz="2400" b="1" dirty="0" smtClean="0">
                <a:latin typeface="Arial Black" pitchFamily="34" charset="0"/>
              </a:rPr>
              <a:t> 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                                  </a:t>
            </a:r>
            <a:r>
              <a:rPr lang="cs-CZ" sz="2400" dirty="0" smtClean="0">
                <a:latin typeface="Arial Black" pitchFamily="34" charset="0"/>
                <a:sym typeface="Wingdings"/>
              </a:rPr>
              <a:t></a:t>
            </a:r>
            <a:r>
              <a:rPr lang="cs-CZ" sz="2400" dirty="0" smtClean="0">
                <a:latin typeface="Arial Black" pitchFamily="34" charset="0"/>
              </a:rPr>
              <a:t>     </a:t>
            </a:r>
          </a:p>
          <a:p>
            <a:r>
              <a:rPr lang="cs-CZ" sz="2400" dirty="0" smtClean="0">
                <a:latin typeface="Arial Black" pitchFamily="34" charset="0"/>
              </a:rPr>
              <a:t> 				 </a:t>
            </a:r>
            <a:r>
              <a:rPr lang="cs-CZ" sz="2400" dirty="0" smtClean="0">
                <a:latin typeface="Arial Black" pitchFamily="34" charset="0"/>
                <a:sym typeface="Wingdings"/>
              </a:rPr>
              <a:t> </a:t>
            </a:r>
            <a:r>
              <a:rPr lang="cs-CZ" sz="2400" b="1" dirty="0" smtClean="0">
                <a:latin typeface="Arial Black" pitchFamily="34" charset="0"/>
              </a:rPr>
              <a:t>  "plod setkání"</a:t>
            </a:r>
            <a:endParaRPr lang="cs-CZ" sz="2400" dirty="0" smtClean="0">
              <a:latin typeface="Arial Black" pitchFamily="34" charset="0"/>
            </a:endParaRPr>
          </a:p>
          <a:p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260648"/>
            <a:ext cx="8064896" cy="624786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VDĚK ?</a:t>
            </a:r>
          </a:p>
          <a:p>
            <a:pPr algn="ctr"/>
            <a:r>
              <a:rPr lang="cs-CZ" sz="2400" b="1" dirty="0" smtClean="0">
                <a:latin typeface="Arial Black" pitchFamily="34" charset="0"/>
              </a:rPr>
              <a:t>/odpověď in Lukáš 17,11-19/</a:t>
            </a:r>
          </a:p>
          <a:p>
            <a:endParaRPr lang="cs-CZ" sz="2400" b="1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V. 	 	JÁ   		           TY   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3600" b="1" dirty="0" smtClean="0">
                <a:latin typeface="Arial Black" pitchFamily="34" charset="0"/>
                <a:sym typeface="Wingdings 2"/>
              </a:rPr>
              <a:t>      	 </a:t>
            </a:r>
            <a:r>
              <a:rPr lang="cs-CZ" sz="2400" b="1" dirty="0" smtClean="0">
                <a:latin typeface="Arial Black" pitchFamily="34" charset="0"/>
                <a:sym typeface="Wingdings"/>
              </a:rPr>
              <a:t>  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</a:t>
            </a:r>
            <a:r>
              <a:rPr lang="cs-CZ" sz="2400" b="1" dirty="0" smtClean="0">
                <a:latin typeface="Arial Black" pitchFamily="34" charset="0"/>
              </a:rPr>
              <a:t>  </a:t>
            </a:r>
          </a:p>
          <a:p>
            <a:r>
              <a:rPr lang="cs-CZ" sz="2400" b="1" dirty="0" smtClean="0">
                <a:latin typeface="Arial Black" pitchFamily="34" charset="0"/>
              </a:rPr>
              <a:t>				"pohnut vděkem"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			      </a:t>
            </a:r>
            <a:r>
              <a:rPr lang="cs-CZ" sz="2400" b="1" dirty="0" smtClean="0">
                <a:latin typeface="Arial Black" pitchFamily="34" charset="0"/>
                <a:sym typeface="MT Extra"/>
              </a:rPr>
              <a:t>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                      	 </a:t>
            </a:r>
            <a:r>
              <a:rPr lang="cs-CZ" sz="2400" b="1" dirty="0" smtClean="0">
                <a:latin typeface="Arial Black" pitchFamily="34" charset="0"/>
                <a:sym typeface="MT Extra"/>
              </a:rPr>
              <a:t></a:t>
            </a:r>
            <a:r>
              <a:rPr lang="cs-CZ" sz="2400" b="1" dirty="0" smtClean="0">
                <a:latin typeface="Arial Black" pitchFamily="34" charset="0"/>
              </a:rPr>
              <a:t>    	  REZONANCE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		    </a:t>
            </a:r>
            <a:r>
              <a:rPr lang="cs-CZ" sz="2400" b="1" dirty="0" smtClean="0">
                <a:latin typeface="Arial Black" pitchFamily="34" charset="0"/>
                <a:sym typeface="MT Extra"/>
              </a:rPr>
              <a:t>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VI.		 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 </a:t>
            </a:r>
            <a:r>
              <a:rPr lang="cs-CZ" sz="2400" b="1" dirty="0" smtClean="0">
                <a:latin typeface="Arial Black" pitchFamily="34" charset="0"/>
                <a:sym typeface="Wingdings"/>
              </a:rPr>
              <a:t>  </a:t>
            </a:r>
            <a:r>
              <a:rPr lang="cs-CZ" sz="3600" b="1" dirty="0" smtClean="0">
                <a:latin typeface="Arial Black" pitchFamily="34" charset="0"/>
                <a:sym typeface="Wingdings 2"/>
              </a:rPr>
              <a:t></a:t>
            </a:r>
            <a:endParaRPr lang="cs-CZ" sz="3600" dirty="0" smtClean="0">
              <a:latin typeface="Arial Black" pitchFamily="34" charset="0"/>
            </a:endParaRPr>
          </a:p>
          <a:p>
            <a:r>
              <a:rPr lang="cs-CZ" sz="2400" b="1" dirty="0" smtClean="0">
                <a:latin typeface="Arial Black" pitchFamily="34" charset="0"/>
              </a:rPr>
              <a:t>                 TY</a:t>
            </a:r>
            <a:r>
              <a:rPr lang="cs-CZ" sz="2400" b="1" baseline="-25000" dirty="0" smtClean="0">
                <a:latin typeface="Arial Black" pitchFamily="34" charset="0"/>
              </a:rPr>
              <a:t>1 </a:t>
            </a:r>
            <a:r>
              <a:rPr lang="cs-CZ" sz="2400" b="1" dirty="0" smtClean="0">
                <a:latin typeface="Arial Black" pitchFamily="34" charset="0"/>
              </a:rPr>
              <a:t>=JÁ</a:t>
            </a:r>
            <a:r>
              <a:rPr lang="cs-CZ" sz="2400" b="1" baseline="-25000" dirty="0" smtClean="0">
                <a:latin typeface="Arial Black" pitchFamily="34" charset="0"/>
              </a:rPr>
              <a:t>2		</a:t>
            </a:r>
            <a:r>
              <a:rPr lang="cs-CZ" sz="3600" b="1" baseline="-25000" dirty="0" smtClean="0">
                <a:latin typeface="Arial Black" pitchFamily="34" charset="0"/>
              </a:rPr>
              <a:t>    XY  </a:t>
            </a:r>
            <a:endParaRPr lang="cs-CZ" sz="3600" dirty="0" smtClean="0">
              <a:latin typeface="Arial Black" pitchFamily="34" charset="0"/>
            </a:endParaRPr>
          </a:p>
          <a:p>
            <a:r>
              <a:rPr lang="cs-CZ" sz="2400" b="1" baseline="-25000" dirty="0" smtClean="0">
                <a:latin typeface="Arial Black" pitchFamily="34" charset="0"/>
              </a:rPr>
              <a:t>	 </a:t>
            </a:r>
            <a:r>
              <a:rPr lang="cs-CZ" sz="2400" b="1" dirty="0" smtClean="0">
                <a:latin typeface="Arial Black" pitchFamily="34" charset="0"/>
              </a:rPr>
              <a:t>  </a:t>
            </a:r>
            <a:r>
              <a:rPr lang="cs-CZ" sz="3600" b="1" baseline="-25000" dirty="0" smtClean="0">
                <a:latin typeface="Arial Black" pitchFamily="34" charset="0"/>
              </a:rPr>
              <a:t>SCHOPNOST POMOCI</a:t>
            </a:r>
            <a:endParaRPr lang="cs-CZ" sz="3600" dirty="0" smtClean="0">
              <a:latin typeface="Arial Black" pitchFamily="34" charset="0"/>
            </a:endParaRPr>
          </a:p>
          <a:p>
            <a:r>
              <a:rPr lang="cs-CZ" sz="3600" b="1" baseline="-25000" dirty="0" smtClean="0">
                <a:latin typeface="Arial Black" pitchFamily="34" charset="0"/>
              </a:rPr>
              <a:t>	SCHOPNOST BÝT BLIŽNÍM</a:t>
            </a:r>
            <a:endParaRPr lang="cs-CZ" sz="3600" dirty="0" smtClean="0">
              <a:latin typeface="Arial Black" pitchFamily="34" charset="0"/>
            </a:endParaRPr>
          </a:p>
          <a:p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116632"/>
            <a:ext cx="8352928" cy="7622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BENEDICT</a:t>
            </a:r>
            <a:r>
              <a:rPr lang="cs-CZ" sz="2400" dirty="0" smtClean="0">
                <a:latin typeface="Arial Black" pitchFamily="34" charset="0"/>
              </a:rPr>
              <a:t>US z </a:t>
            </a:r>
            <a:r>
              <a:rPr lang="cs-CZ" sz="2400" dirty="0" err="1" smtClean="0">
                <a:latin typeface="Arial Black" pitchFamily="34" charset="0"/>
              </a:rPr>
              <a:t>Nursie</a:t>
            </a:r>
            <a:r>
              <a:rPr lang="cs-CZ" sz="2400" dirty="0" smtClean="0">
                <a:latin typeface="Arial Black" pitchFamily="34" charset="0"/>
              </a:rPr>
              <a:t> (480 – 547)</a:t>
            </a:r>
          </a:p>
          <a:p>
            <a:r>
              <a:rPr lang="cs-CZ" sz="2400" dirty="0" smtClean="0">
                <a:latin typeface="Arial Black" pitchFamily="34" charset="0"/>
              </a:rPr>
              <a:t>* „Patron“ Evropy; zakladatel kláštera </a:t>
            </a:r>
            <a:r>
              <a:rPr lang="cs-CZ" sz="2400" dirty="0" err="1" smtClean="0">
                <a:latin typeface="Arial Black" pitchFamily="34" charset="0"/>
              </a:rPr>
              <a:t>Monte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   </a:t>
            </a:r>
            <a:r>
              <a:rPr lang="cs-CZ" sz="2400" dirty="0" err="1" smtClean="0">
                <a:latin typeface="Arial Black" pitchFamily="34" charset="0"/>
              </a:rPr>
              <a:t>Cassino</a:t>
            </a:r>
            <a:r>
              <a:rPr lang="cs-CZ" sz="2400" dirty="0" smtClean="0">
                <a:latin typeface="Arial Black" pitchFamily="34" charset="0"/>
              </a:rPr>
              <a:t> (529)</a:t>
            </a:r>
          </a:p>
          <a:p>
            <a:r>
              <a:rPr lang="cs-CZ" sz="2400" dirty="0" smtClean="0">
                <a:latin typeface="Arial Black" pitchFamily="34" charset="0"/>
              </a:rPr>
              <a:t>* Tvůrce klášterní „řehole“ („</a:t>
            </a:r>
            <a:r>
              <a:rPr lang="cs-CZ" sz="2400" dirty="0" err="1" smtClean="0">
                <a:latin typeface="Arial Black" pitchFamily="34" charset="0"/>
              </a:rPr>
              <a:t>Regula</a:t>
            </a:r>
            <a:r>
              <a:rPr lang="cs-CZ" sz="2400" dirty="0" smtClean="0">
                <a:latin typeface="Arial Black" pitchFamily="34" charset="0"/>
              </a:rPr>
              <a:t>“ = regulace</a:t>
            </a:r>
          </a:p>
          <a:p>
            <a:r>
              <a:rPr lang="cs-CZ" sz="2400" dirty="0" smtClean="0">
                <a:latin typeface="Arial Black" pitchFamily="34" charset="0"/>
              </a:rPr>
              <a:t>   klášterního života); motto: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ORA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et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LABORA</a:t>
            </a:r>
            <a:r>
              <a:rPr lang="cs-CZ" sz="2400" dirty="0" smtClean="0">
                <a:latin typeface="Arial Black" pitchFamily="34" charset="0"/>
              </a:rPr>
              <a:t> (</a:t>
            </a:r>
            <a:r>
              <a:rPr lang="cs-CZ" sz="2400" dirty="0" err="1" smtClean="0">
                <a:latin typeface="Arial Black" pitchFamily="34" charset="0"/>
              </a:rPr>
              <a:t>et</a:t>
            </a:r>
            <a:r>
              <a:rPr lang="cs-CZ" sz="2400" dirty="0" smtClean="0">
                <a:latin typeface="Arial Black" pitchFamily="34" charset="0"/>
              </a:rPr>
              <a:t> LEGE, MB)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Rozvoj (a fakticky záchrana) „vnějšího“ školství: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trivium</a:t>
            </a:r>
            <a:r>
              <a:rPr lang="cs-CZ" sz="2400" dirty="0" smtClean="0">
                <a:latin typeface="Arial Black" pitchFamily="34" charset="0"/>
              </a:rPr>
              <a:t> a </a:t>
            </a:r>
            <a:r>
              <a:rPr lang="cs-CZ" sz="2400" dirty="0" err="1" smtClean="0">
                <a:solidFill>
                  <a:srgbClr val="FF0000"/>
                </a:solidFill>
                <a:latin typeface="Arial Black" pitchFamily="34" charset="0"/>
              </a:rPr>
              <a:t>quadrivium</a:t>
            </a:r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Vnitřní cesta duchovního zrání alias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cesta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  			POKORY</a:t>
            </a:r>
            <a:r>
              <a:rPr lang="cs-CZ" sz="2400" dirty="0" smtClean="0">
                <a:latin typeface="Arial Black" pitchFamily="34" charset="0"/>
              </a:rPr>
              <a:t>:</a:t>
            </a:r>
          </a:p>
          <a:p>
            <a:r>
              <a:rPr lang="cs-CZ" sz="2400" dirty="0" smtClean="0">
                <a:latin typeface="Arial Black" pitchFamily="34" charset="0"/>
              </a:rPr>
              <a:t>   „Výstup k Bohu se děje sestoupením ke</a:t>
            </a:r>
          </a:p>
          <a:p>
            <a:r>
              <a:rPr lang="cs-CZ" sz="2400" dirty="0" smtClean="0">
                <a:latin typeface="Arial Black" pitchFamily="34" charset="0"/>
              </a:rPr>
              <a:t>   skutečnosti sebe sama.“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*Metafora </a:t>
            </a:r>
            <a:r>
              <a:rPr lang="cs-CZ" sz="2400" i="1" dirty="0" smtClean="0">
                <a:latin typeface="Arial Black" pitchFamily="34" charset="0"/>
              </a:rPr>
              <a:t>žebříku</a:t>
            </a:r>
            <a:r>
              <a:rPr lang="cs-CZ" sz="2400" dirty="0" smtClean="0">
                <a:latin typeface="Arial Black" pitchFamily="34" charset="0"/>
              </a:rPr>
              <a:t>, kde postranicemi TĚLO a</a:t>
            </a:r>
          </a:p>
          <a:p>
            <a:r>
              <a:rPr lang="cs-CZ" sz="2400" dirty="0" smtClean="0">
                <a:latin typeface="Arial Black" pitchFamily="34" charset="0"/>
              </a:rPr>
              <a:t>  DUŠE (tělo stejně důležité!) a 12 příček pokory</a:t>
            </a:r>
          </a:p>
          <a:p>
            <a:r>
              <a:rPr lang="cs-CZ" sz="2400" dirty="0" smtClean="0">
                <a:latin typeface="Arial Black" pitchFamily="34" charset="0"/>
              </a:rPr>
              <a:t>  je cestou DUCHA.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476672"/>
            <a:ext cx="8136904" cy="5693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2"/>
            <a:r>
              <a:rPr lang="cs-CZ" sz="2800" u="sng" dirty="0" smtClean="0">
                <a:solidFill>
                  <a:srgbClr val="FF0000"/>
                </a:solidFill>
                <a:latin typeface="Arial Black" pitchFamily="34" charset="0"/>
              </a:rPr>
              <a:t>očista srdce + </a:t>
            </a:r>
            <a:r>
              <a:rPr lang="cs-CZ" sz="2800" u="sng" dirty="0" err="1" smtClean="0">
                <a:solidFill>
                  <a:srgbClr val="FF0000"/>
                </a:solidFill>
                <a:latin typeface="Arial Black" pitchFamily="34" charset="0"/>
              </a:rPr>
              <a:t>apatheia</a:t>
            </a:r>
            <a:r>
              <a:rPr lang="cs-CZ" sz="2800" u="sng" dirty="0" smtClean="0">
                <a:solidFill>
                  <a:srgbClr val="FF0000"/>
                </a:solidFill>
                <a:latin typeface="Arial Black" pitchFamily="34" charset="0"/>
              </a:rPr>
              <a:t> = láska  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12</a:t>
            </a:r>
            <a:r>
              <a:rPr lang="cs-CZ" sz="2800" dirty="0" smtClean="0">
                <a:latin typeface="Arial Black" pitchFamily="34" charset="0"/>
              </a:rPr>
              <a:t>	ztělesnění pokory v držení těla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11</a:t>
            </a:r>
            <a:r>
              <a:rPr lang="cs-CZ" sz="2800" dirty="0" smtClean="0">
                <a:latin typeface="Arial Black" pitchFamily="34" charset="0"/>
              </a:rPr>
              <a:t>	ztělesnění pokory v hlase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10</a:t>
            </a:r>
            <a:r>
              <a:rPr lang="cs-CZ" sz="2800" dirty="0" smtClean="0">
                <a:latin typeface="Arial Black" pitchFamily="34" charset="0"/>
              </a:rPr>
              <a:t>	ztělesnění pokory ve smíchu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9</a:t>
            </a:r>
            <a:r>
              <a:rPr lang="cs-CZ" sz="2800" dirty="0" smtClean="0">
                <a:latin typeface="Arial Black" pitchFamily="34" charset="0"/>
              </a:rPr>
              <a:t>	konfrontace s vnitřní pravdou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8</a:t>
            </a:r>
            <a:r>
              <a:rPr lang="cs-CZ" sz="2800" dirty="0" smtClean="0">
                <a:latin typeface="Arial Black" pitchFamily="34" charset="0"/>
              </a:rPr>
              <a:t>	přizpůsobení se realitě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7</a:t>
            </a:r>
            <a:r>
              <a:rPr lang="cs-CZ" sz="2800" dirty="0" smtClean="0">
                <a:latin typeface="Arial Black" pitchFamily="34" charset="0"/>
              </a:rPr>
              <a:t>	setkání se stínem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6</a:t>
            </a:r>
            <a:r>
              <a:rPr lang="cs-CZ" sz="2800" dirty="0" smtClean="0">
                <a:latin typeface="Arial Black" pitchFamily="34" charset="0"/>
              </a:rPr>
              <a:t>	přijetí vlastní průměrnosti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5</a:t>
            </a:r>
            <a:r>
              <a:rPr lang="cs-CZ" sz="2800" dirty="0" smtClean="0">
                <a:latin typeface="Arial Black" pitchFamily="34" charset="0"/>
              </a:rPr>
              <a:t>	vyslovování myšlenek a pocitů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4</a:t>
            </a:r>
            <a:r>
              <a:rPr lang="cs-CZ" sz="2800" dirty="0" smtClean="0">
                <a:latin typeface="Arial Black" pitchFamily="34" charset="0"/>
              </a:rPr>
              <a:t>	zacházení s emocemi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3</a:t>
            </a:r>
            <a:r>
              <a:rPr lang="cs-CZ" sz="2800" dirty="0" smtClean="0">
                <a:latin typeface="Arial Black" pitchFamily="34" charset="0"/>
              </a:rPr>
              <a:t>	vztah k lidem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2</a:t>
            </a:r>
            <a:r>
              <a:rPr lang="cs-CZ" sz="2800" dirty="0" smtClean="0">
                <a:latin typeface="Arial Black" pitchFamily="34" charset="0"/>
              </a:rPr>
              <a:t>	vztah k sobě samému</a:t>
            </a:r>
          </a:p>
          <a:p>
            <a:pPr lvl="2"/>
            <a:r>
              <a:rPr lang="cs-CZ" sz="2800" u="sng" dirty="0" smtClean="0">
                <a:latin typeface="Arial Black" pitchFamily="34" charset="0"/>
              </a:rPr>
              <a:t>  1</a:t>
            </a:r>
            <a:r>
              <a:rPr lang="cs-CZ" sz="2800" dirty="0" smtClean="0">
                <a:latin typeface="Arial Black" pitchFamily="34" charset="0"/>
              </a:rPr>
              <a:t>	vztah k Bohu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6409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UNIVERZITY</a:t>
            </a:r>
          </a:p>
          <a:p>
            <a:r>
              <a:rPr lang="cs-CZ" sz="2400" dirty="0" smtClean="0">
                <a:latin typeface="Arial Black" pitchFamily="34" charset="0"/>
              </a:rPr>
              <a:t>Vedle klášterů přinesl středověk i další významné instituce: </a:t>
            </a:r>
            <a:r>
              <a:rPr lang="cs-CZ" sz="2400" i="1" dirty="0" smtClean="0">
                <a:latin typeface="Arial Black" pitchFamily="34" charset="0"/>
              </a:rPr>
              <a:t>katedrály</a:t>
            </a:r>
            <a:r>
              <a:rPr lang="cs-CZ" sz="2400" dirty="0" smtClean="0">
                <a:latin typeface="Arial Black" pitchFamily="34" charset="0"/>
              </a:rPr>
              <a:t> a </a:t>
            </a:r>
            <a:r>
              <a:rPr lang="cs-CZ" sz="2400" i="1" dirty="0" smtClean="0">
                <a:solidFill>
                  <a:srgbClr val="002060"/>
                </a:solidFill>
                <a:latin typeface="Arial Black" pitchFamily="34" charset="0"/>
              </a:rPr>
              <a:t>university</a:t>
            </a:r>
            <a:r>
              <a:rPr lang="cs-CZ" sz="2400" dirty="0" smtClean="0">
                <a:latin typeface="Arial Black" pitchFamily="34" charset="0"/>
              </a:rPr>
              <a:t>. První universita vznikla v </a:t>
            </a:r>
            <a:r>
              <a:rPr lang="cs-CZ" sz="2400" dirty="0" err="1" smtClean="0">
                <a:latin typeface="Arial Black" pitchFamily="34" charset="0"/>
              </a:rPr>
              <a:t>Bologni</a:t>
            </a:r>
            <a:r>
              <a:rPr lang="cs-CZ" sz="2400" dirty="0" smtClean="0">
                <a:latin typeface="Arial Black" pitchFamily="34" charset="0"/>
              </a:rPr>
              <a:t> někdy kolem roku 1100 a jejich hlavní rozkvět přineslo 13. století. Samo slovo „universita“ má v sobě zaklet klíč k směřování této vzdělávací instituce, která se skládala minimálně z fakult teologické, lékařské, právní a artistické (filosofické): AD UNUM VERTERE znamená: k jednomu </a:t>
            </a:r>
            <a:r>
              <a:rPr lang="cs-CZ" sz="2400" dirty="0" err="1" smtClean="0">
                <a:latin typeface="Arial Black" pitchFamily="34" charset="0"/>
              </a:rPr>
              <a:t>směřovati</a:t>
            </a:r>
            <a:r>
              <a:rPr lang="cs-CZ" sz="2400" dirty="0" smtClean="0">
                <a:latin typeface="Arial Black" pitchFamily="34" charset="0"/>
              </a:rPr>
              <a:t>.</a:t>
            </a:r>
          </a:p>
          <a:p>
            <a:r>
              <a:rPr lang="cs-CZ" sz="2400" dirty="0" smtClean="0">
                <a:latin typeface="Arial Black" pitchFamily="34" charset="0"/>
              </a:rPr>
              <a:t>To Jedno, to </a:t>
            </a:r>
            <a:r>
              <a:rPr lang="cs-CZ" sz="2400" dirty="0" err="1" smtClean="0">
                <a:latin typeface="Arial Black" pitchFamily="34" charset="0"/>
              </a:rPr>
              <a:t>úběžiště</a:t>
            </a:r>
            <a:r>
              <a:rPr lang="cs-CZ" sz="2400" dirty="0" smtClean="0">
                <a:latin typeface="Arial Black" pitchFamily="34" charset="0"/>
              </a:rPr>
              <a:t> všech snah, byla </a:t>
            </a:r>
            <a:r>
              <a:rPr lang="cs-CZ" sz="2400" dirty="0" smtClean="0">
                <a:solidFill>
                  <a:srgbClr val="002060"/>
                </a:solidFill>
                <a:latin typeface="Arial Black" pitchFamily="34" charset="0"/>
              </a:rPr>
              <a:t>PRAVDA</a:t>
            </a:r>
            <a:r>
              <a:rPr lang="cs-CZ" sz="2400" dirty="0" smtClean="0">
                <a:latin typeface="Arial Black" pitchFamily="34" charset="0"/>
              </a:rPr>
              <a:t>. Tento vysoký cíl se dařilo naplňovat, pokud fungovala universita jako „</a:t>
            </a:r>
            <a:r>
              <a:rPr lang="cs-CZ" sz="2400" dirty="0" err="1" smtClean="0">
                <a:latin typeface="Arial Black" pitchFamily="34" charset="0"/>
              </a:rPr>
              <a:t>universitas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magistrorum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et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scholarium</a:t>
            </a:r>
            <a:r>
              <a:rPr lang="cs-CZ" sz="2400" dirty="0" smtClean="0">
                <a:latin typeface="Arial Black" pitchFamily="34" charset="0"/>
              </a:rPr>
              <a:t>“, tedy (živé) společenství studentů a učitelů, méně pak, změnila-li se v „</a:t>
            </a:r>
            <a:r>
              <a:rPr lang="cs-CZ" sz="2400" dirty="0" err="1" smtClean="0">
                <a:latin typeface="Arial Black" pitchFamily="34" charset="0"/>
              </a:rPr>
              <a:t>universitas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litterarum</a:t>
            </a:r>
            <a:r>
              <a:rPr lang="cs-CZ" sz="2400" dirty="0" smtClean="0">
                <a:latin typeface="Arial Black" pitchFamily="34" charset="0"/>
              </a:rPr>
              <a:t>“, tedy (neživé) společenství učenosti („písmen“).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009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6632"/>
            <a:ext cx="856895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ad </a:t>
            </a:r>
            <a:r>
              <a:rPr lang="cs-CZ" sz="2800" dirty="0" err="1" smtClean="0">
                <a:latin typeface="Arial Black" pitchFamily="34" charset="0"/>
              </a:rPr>
              <a:t>Ic</a:t>
            </a:r>
            <a:r>
              <a:rPr lang="cs-CZ" sz="2800" dirty="0" smtClean="0">
                <a:latin typeface="Arial Black" pitchFamily="34" charset="0"/>
              </a:rPr>
              <a:t>) Komenského 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EMENDATIO RERUM HUMANARUM</a:t>
            </a:r>
            <a:r>
              <a:rPr lang="cs-CZ" sz="2800" dirty="0" smtClean="0">
                <a:latin typeface="Arial Black" pitchFamily="34" charset="0"/>
              </a:rPr>
              <a:t>   </a:t>
            </a:r>
            <a:r>
              <a:rPr lang="cs-CZ" sz="2400" dirty="0" smtClean="0">
                <a:latin typeface="Arial Black" pitchFamily="34" charset="0"/>
              </a:rPr>
              <a:t>/náprava věcí lidských/</a:t>
            </a:r>
          </a:p>
          <a:p>
            <a:pPr marL="914400" lvl="1" indent="-457200"/>
            <a:endParaRPr lang="cs-CZ" sz="2400" dirty="0" smtClean="0">
              <a:latin typeface="Arial Black" pitchFamily="34" charset="0"/>
            </a:endParaRP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Jan Amos </a:t>
            </a:r>
            <a:r>
              <a:rPr lang="cs-CZ" sz="2400" dirty="0" smtClean="0">
                <a:solidFill>
                  <a:srgbClr val="00B0F0"/>
                </a:solidFill>
                <a:latin typeface="Arial Black" pitchFamily="34" charset="0"/>
              </a:rPr>
              <a:t>KOMENSKÝ</a:t>
            </a:r>
            <a:r>
              <a:rPr lang="cs-CZ" sz="2400" dirty="0" smtClean="0">
                <a:latin typeface="Arial Black" pitchFamily="34" charset="0"/>
              </a:rPr>
              <a:t> (1592 – 1670)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teolog – filosof – pedagog – politik (politolog)</a:t>
            </a:r>
          </a:p>
          <a:p>
            <a:pPr marL="914400" lvl="1" indent="-457200"/>
            <a:endParaRPr lang="cs-CZ" sz="2400" dirty="0" smtClean="0">
              <a:latin typeface="Arial Black" pitchFamily="34" charset="0"/>
            </a:endParaRP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Pro filosofii výchovy důležitá tato díla: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„</a:t>
            </a:r>
            <a:r>
              <a:rPr lang="cs-CZ" sz="2400" dirty="0" smtClean="0">
                <a:solidFill>
                  <a:srgbClr val="00B0F0"/>
                </a:solidFill>
                <a:latin typeface="Arial Black" pitchFamily="34" charset="0"/>
              </a:rPr>
              <a:t>Labyrint světa a ráj srdce</a:t>
            </a:r>
            <a:r>
              <a:rPr lang="cs-CZ" sz="2400" dirty="0" smtClean="0">
                <a:latin typeface="Arial Black" pitchFamily="34" charset="0"/>
              </a:rPr>
              <a:t>“ (napsáno 1622/23)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Už zde hlavní hrdina Poutník (alter ego JAK)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cílí k „nápravě světa“, jehož diagnóza zní: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„Tento svět jest labyrintem.“ 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Labyrint – symbol bloudění, chaosu, temnoty.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Poutník nahlíží do </a:t>
            </a:r>
            <a:r>
              <a:rPr lang="cs-CZ" sz="2400" dirty="0" err="1" smtClean="0">
                <a:latin typeface="Arial Black" pitchFamily="34" charset="0"/>
              </a:rPr>
              <a:t>bezedna</a:t>
            </a:r>
            <a:r>
              <a:rPr lang="cs-CZ" sz="2400" dirty="0" smtClean="0">
                <a:latin typeface="Arial Black" pitchFamily="34" charset="0"/>
              </a:rPr>
              <a:t> (nicoty!) a prožívá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existenciální krizi.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Řešení je veskrze křesťanské v podobě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usebrání do svého vnitřního světa, v němž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nalézán „ráj srdce“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476672"/>
            <a:ext cx="77768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itchFamily="34" charset="0"/>
              </a:rPr>
              <a:t>KOMENSKÉHO trojiční </a:t>
            </a:r>
            <a:r>
              <a:rPr lang="cs-CZ" sz="2800" dirty="0" smtClean="0">
                <a:solidFill>
                  <a:srgbClr val="00B0F0"/>
                </a:solidFill>
                <a:latin typeface="Arial Black" pitchFamily="34" charset="0"/>
              </a:rPr>
              <a:t>metoda</a:t>
            </a:r>
            <a:r>
              <a:rPr lang="cs-CZ" sz="2800" dirty="0" smtClean="0">
                <a:latin typeface="Arial Black" pitchFamily="34" charset="0"/>
              </a:rPr>
              <a:t>:</a:t>
            </a:r>
            <a:endParaRPr lang="cs-CZ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cs-CZ" sz="2800" dirty="0" smtClean="0">
                <a:solidFill>
                  <a:srgbClr val="00B0F0"/>
                </a:solidFill>
                <a:latin typeface="Arial Black" pitchFamily="34" charset="0"/>
              </a:rPr>
              <a:t>VIA  LUCIS </a:t>
            </a:r>
            <a:r>
              <a:rPr lang="cs-CZ" sz="2400" dirty="0" smtClean="0">
                <a:latin typeface="Arial Black" pitchFamily="34" charset="0"/>
              </a:rPr>
              <a:t>(„Cesta světla“) 1642/1668</a:t>
            </a:r>
          </a:p>
          <a:p>
            <a:pPr algn="ctr"/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cs-CZ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Rovnoramenný trojúhelník 2"/>
          <p:cNvSpPr/>
          <p:nvPr/>
        </p:nvSpPr>
        <p:spPr>
          <a:xfrm>
            <a:off x="1403648" y="1412776"/>
            <a:ext cx="6336704" cy="4608512"/>
          </a:xfrm>
          <a:prstGeom prst="triangle">
            <a:avLst>
              <a:gd name="adj" fmla="val 486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-174453" y="4005064"/>
            <a:ext cx="9021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                                                   </a:t>
            </a:r>
            <a:r>
              <a:rPr lang="cs-CZ" sz="2400" dirty="0" smtClean="0">
                <a:latin typeface="Arial Black" pitchFamily="34" charset="0"/>
              </a:rPr>
              <a:t>            SVĚTLO</a:t>
            </a:r>
            <a:r>
              <a:rPr lang="cs-CZ" dirty="0" smtClean="0"/>
              <a:t>                                                                  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932040" y="1628800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věčné (u Boha)</a:t>
            </a:r>
            <a:endParaRPr lang="cs-CZ" sz="2400" dirty="0">
              <a:latin typeface="Arial Black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940152" y="6237312"/>
            <a:ext cx="304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vnější (v přírodě)</a:t>
            </a:r>
            <a:endParaRPr lang="cs-CZ" sz="2400" dirty="0">
              <a:latin typeface="Arial Black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6237312"/>
            <a:ext cx="278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vnitřní (v mysli)</a:t>
            </a:r>
            <a:endParaRPr lang="cs-CZ" sz="2400" dirty="0">
              <a:latin typeface="Arial Black" pitchFamily="34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2267744" y="4797152"/>
            <a:ext cx="1008112" cy="12241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971600" y="5805264"/>
            <a:ext cx="325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ROZUM           VŮLE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19673" y="45091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CIT</a:t>
            </a:r>
            <a:endParaRPr lang="cs-CZ" dirty="0">
              <a:latin typeface="Arial Black" pitchFamily="34" charset="0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907704" y="52292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403648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619672" y="5157193"/>
            <a:ext cx="13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svědomí</a:t>
            </a:r>
          </a:p>
          <a:p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260648"/>
            <a:ext cx="74168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VIA  LUCIS</a:t>
            </a:r>
          </a:p>
          <a:p>
            <a:r>
              <a:rPr lang="cs-CZ" sz="2400" dirty="0" smtClean="0">
                <a:latin typeface="Arial Black" pitchFamily="34" charset="0"/>
              </a:rPr>
              <a:t>6 cest vštípení světla do lidských myslí (postupně v dějinách):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 Black" pitchFamily="34" charset="0"/>
              </a:rPr>
              <a:t> autopsie (bezprostřední vhled do věcí);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 Black" pitchFamily="34" charset="0"/>
              </a:rPr>
              <a:t> vzájemná řeč (v páru);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 Black" pitchFamily="34" charset="0"/>
              </a:rPr>
              <a:t> veřejná shromáždění;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 Black" pitchFamily="34" charset="0"/>
              </a:rPr>
              <a:t> dar písma;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 Black" pitchFamily="34" charset="0"/>
              </a:rPr>
              <a:t> knihtisk;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 Black" pitchFamily="34" charset="0"/>
              </a:rPr>
              <a:t> cestování.</a:t>
            </a:r>
          </a:p>
          <a:p>
            <a:r>
              <a:rPr lang="cs-CZ" sz="2400" dirty="0" smtClean="0">
                <a:latin typeface="Arial Black" pitchFamily="34" charset="0"/>
              </a:rPr>
              <a:t>7. cesta (objev Komenského) = světlo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univerzální</a:t>
            </a:r>
            <a:r>
              <a:rPr lang="cs-CZ" sz="2400" dirty="0" smtClean="0">
                <a:latin typeface="Arial Black" pitchFamily="34" charset="0"/>
              </a:rPr>
              <a:t> (vede k všeobecnému ozáření).</a:t>
            </a:r>
          </a:p>
          <a:p>
            <a:r>
              <a:rPr lang="cs-CZ" sz="2400" dirty="0" smtClean="0">
                <a:latin typeface="Arial Black" pitchFamily="34" charset="0"/>
              </a:rPr>
              <a:t>Čtyři potřeby šíření tohoto světla:</a:t>
            </a:r>
          </a:p>
          <a:p>
            <a:pPr lvl="2"/>
            <a:r>
              <a:rPr lang="cs-CZ" sz="2400" dirty="0" smtClean="0">
                <a:latin typeface="Arial Black" pitchFamily="34" charset="0"/>
              </a:rPr>
              <a:t>	- univerzální sbor;</a:t>
            </a:r>
          </a:p>
          <a:p>
            <a:pPr lvl="2"/>
            <a:r>
              <a:rPr lang="cs-CZ" sz="2400" dirty="0" smtClean="0">
                <a:latin typeface="Arial Black" pitchFamily="34" charset="0"/>
              </a:rPr>
              <a:t>	- univerzální školy;</a:t>
            </a:r>
          </a:p>
          <a:p>
            <a:pPr lvl="2"/>
            <a:r>
              <a:rPr lang="cs-CZ" sz="2400" dirty="0" smtClean="0">
                <a:latin typeface="Arial Black" pitchFamily="34" charset="0"/>
              </a:rPr>
              <a:t>	- univerzální knihy;</a:t>
            </a:r>
          </a:p>
          <a:p>
            <a:pPr lvl="2"/>
            <a:r>
              <a:rPr lang="cs-CZ" sz="2400" dirty="0" smtClean="0">
                <a:latin typeface="Arial Black" pitchFamily="34" charset="0"/>
              </a:rPr>
              <a:t>	- univerzální jazyk.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58888" y="3357563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1258888" y="981075"/>
            <a:ext cx="295275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 flipV="1">
            <a:off x="4211638" y="981075"/>
            <a:ext cx="3024187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7504" y="3573463"/>
            <a:ext cx="252027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ČLOVĚK</a:t>
            </a:r>
          </a:p>
          <a:p>
            <a:r>
              <a:rPr lang="cs-CZ" sz="2200" dirty="0" smtClean="0">
                <a:latin typeface="Arial Black" pitchFamily="34" charset="0"/>
              </a:rPr>
              <a:t>ontogenetická</a:t>
            </a:r>
          </a:p>
          <a:p>
            <a:r>
              <a:rPr lang="cs-CZ" sz="2200" dirty="0" smtClean="0">
                <a:latin typeface="Arial Black" pitchFamily="34" charset="0"/>
              </a:rPr>
              <a:t>existenciální</a:t>
            </a:r>
            <a:endParaRPr lang="cs-CZ" sz="2200" dirty="0">
              <a:latin typeface="Arial Black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072313" y="3500438"/>
            <a:ext cx="196418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  <a:latin typeface="Arial Black" pitchFamily="34" charset="0"/>
              </a:rPr>
              <a:t>PŘÍRODA</a:t>
            </a:r>
          </a:p>
          <a:p>
            <a:r>
              <a:rPr lang="cs-CZ" sz="2200" dirty="0" smtClean="0">
                <a:latin typeface="Arial Black" pitchFamily="34" charset="0"/>
              </a:rPr>
              <a:t>ekologická</a:t>
            </a:r>
            <a:endParaRPr lang="cs-CZ" sz="2200" dirty="0">
              <a:latin typeface="Arial Black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95736" y="116632"/>
            <a:ext cx="534478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0B0F0"/>
                </a:solidFill>
                <a:latin typeface="Arial Black" pitchFamily="34" charset="0"/>
              </a:rPr>
              <a:t>DIMENZE VÝCHOVY</a:t>
            </a:r>
          </a:p>
          <a:p>
            <a:r>
              <a:rPr lang="cs-CZ" sz="2400" dirty="0" smtClean="0">
                <a:latin typeface="Arial Black" pitchFamily="34" charset="0"/>
              </a:rPr>
              <a:t>	KOSMOS/BŮH</a:t>
            </a:r>
            <a:endParaRPr lang="cs-CZ" sz="2400" noProof="1" smtClean="0">
              <a:latin typeface="Arial Black" pitchFamily="34" charset="0"/>
            </a:endParaRPr>
          </a:p>
          <a:p>
            <a:r>
              <a:rPr lang="cs-CZ" sz="2400" noProof="1" smtClean="0">
                <a:latin typeface="Arial Black" pitchFamily="34" charset="0"/>
              </a:rPr>
              <a:t>		     </a:t>
            </a:r>
            <a:r>
              <a:rPr lang="cs-CZ" sz="2200" noProof="1" smtClean="0">
                <a:latin typeface="Arial Black" pitchFamily="34" charset="0"/>
              </a:rPr>
              <a:t>kosmická/božská</a:t>
            </a:r>
            <a:endParaRPr lang="cs-CZ" sz="2200" noProof="1">
              <a:latin typeface="Arial Black" pitchFamily="34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211638" y="1052513"/>
            <a:ext cx="73025" cy="42481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4211638" y="3357563"/>
            <a:ext cx="3024187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331640" y="3429000"/>
            <a:ext cx="3025775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3" name="AutoShape 14"/>
          <p:cNvSpPr>
            <a:spLocks noChangeArrowheads="1"/>
          </p:cNvSpPr>
          <p:nvPr/>
        </p:nvSpPr>
        <p:spPr bwMode="auto">
          <a:xfrm>
            <a:off x="4067175" y="1268413"/>
            <a:ext cx="288925" cy="576262"/>
          </a:xfrm>
          <a:prstGeom prst="up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4" name="AutoShape 15"/>
          <p:cNvSpPr>
            <a:spLocks noChangeArrowheads="1"/>
          </p:cNvSpPr>
          <p:nvPr/>
        </p:nvSpPr>
        <p:spPr bwMode="auto">
          <a:xfrm>
            <a:off x="4140200" y="4365104"/>
            <a:ext cx="287338" cy="648071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2319338" y="5589240"/>
            <a:ext cx="5637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cs-CZ" sz="2400" dirty="0" smtClean="0">
                <a:solidFill>
                  <a:schemeClr val="folHlink"/>
                </a:solidFill>
                <a:latin typeface="Arial Black" pitchFamily="34" charset="0"/>
              </a:rPr>
              <a:t>    POLIS/SOCIETY</a:t>
            </a:r>
          </a:p>
          <a:p>
            <a:r>
              <a:rPr lang="cs-CZ" sz="2400" noProof="1" smtClean="0">
                <a:latin typeface="Arial Black" pitchFamily="34" charset="0"/>
              </a:rPr>
              <a:t>   </a:t>
            </a:r>
            <a:r>
              <a:rPr lang="cs-CZ" sz="2200" noProof="1" smtClean="0">
                <a:latin typeface="Arial Black" pitchFamily="34" charset="0"/>
              </a:rPr>
              <a:t>fylogenetická/sociální</a:t>
            </a:r>
            <a:endParaRPr lang="cs-CZ" sz="2200" noProof="1">
              <a:latin typeface="Arial Black" pitchFamily="34" charset="0"/>
            </a:endParaRP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>
            <a:off x="1259632" y="3356992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dirty="0" smtClean="0"/>
              <a:t>               </a:t>
            </a:r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PAIDEIA/EDUCATIO</a:t>
            </a:r>
            <a:endParaRPr lang="cs-CZ" sz="3200" dirty="0">
              <a:latin typeface="Arial Black" pitchFamily="34" charset="0"/>
            </a:endParaRPr>
          </a:p>
        </p:txBody>
      </p:sp>
      <p:sp>
        <p:nvSpPr>
          <p:cNvPr id="19" name="Šipka doleva 18"/>
          <p:cNvSpPr/>
          <p:nvPr/>
        </p:nvSpPr>
        <p:spPr>
          <a:xfrm>
            <a:off x="1475656" y="3212976"/>
            <a:ext cx="72008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6012160" y="321297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5796136" y="43651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8950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/>
      <p:bldP spid="3078" grpId="0"/>
      <p:bldP spid="3079" grpId="0"/>
      <p:bldP spid="3081" grpId="0" animBg="1"/>
      <p:bldP spid="3082" grpId="0" animBg="1"/>
      <p:bldP spid="3083" grpId="0" animBg="1"/>
      <p:bldP spid="3084" grpId="0" animBg="1"/>
      <p:bldP spid="3085" grpId="0"/>
      <p:bldP spid="16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260648"/>
            <a:ext cx="8280920" cy="804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u="sng" dirty="0" smtClean="0">
                <a:latin typeface="Arial Black" pitchFamily="34" charset="0"/>
              </a:rPr>
              <a:t>Ad </a:t>
            </a:r>
            <a:r>
              <a:rPr lang="cs-CZ" sz="2100" u="sng" dirty="0" smtClean="0">
                <a:solidFill>
                  <a:srgbClr val="FF0000"/>
                </a:solidFill>
                <a:latin typeface="Arial Black" pitchFamily="34" charset="0"/>
              </a:rPr>
              <a:t>univerzální sbor</a:t>
            </a:r>
            <a:r>
              <a:rPr lang="cs-CZ" sz="2100" u="sng" dirty="0" smtClean="0">
                <a:latin typeface="Arial Black" pitchFamily="34" charset="0"/>
              </a:rPr>
              <a:t>:</a:t>
            </a:r>
          </a:p>
          <a:p>
            <a:r>
              <a:rPr lang="cs-CZ" sz="2100" dirty="0" smtClean="0">
                <a:latin typeface="Arial Black" pitchFamily="34" charset="0"/>
              </a:rPr>
              <a:t>* „stráž blaha“ a vychovatelé lidského pokolení;</a:t>
            </a:r>
          </a:p>
          <a:p>
            <a:r>
              <a:rPr lang="cs-CZ" sz="2100" dirty="0" smtClean="0">
                <a:latin typeface="Arial Black" pitchFamily="34" charset="0"/>
              </a:rPr>
              <a:t>* vybraní jedinci, uvolněni od stálých úkolů, ale vzájemně propojeni k soustředění na věci univerzální;</a:t>
            </a:r>
          </a:p>
          <a:p>
            <a:r>
              <a:rPr lang="cs-CZ" sz="2100" dirty="0" smtClean="0">
                <a:latin typeface="Arial Black" pitchFamily="34" charset="0"/>
              </a:rPr>
              <a:t>* nezbytnost vnitřního řádu (MB: řehole);</a:t>
            </a:r>
          </a:p>
          <a:p>
            <a:r>
              <a:rPr lang="cs-CZ" sz="2100" dirty="0" smtClean="0">
                <a:latin typeface="Arial Black" pitchFamily="34" charset="0"/>
              </a:rPr>
              <a:t>* heslem „Vracejme se!“ - od domněnek k pravdě </a:t>
            </a:r>
            <a:r>
              <a:rPr lang="cs-CZ" sz="2100" dirty="0" err="1" smtClean="0">
                <a:latin typeface="Arial Black" pitchFamily="34" charset="0"/>
              </a:rPr>
              <a:t>etc</a:t>
            </a:r>
            <a:r>
              <a:rPr lang="cs-CZ" sz="2100" dirty="0" smtClean="0">
                <a:latin typeface="Arial Black" pitchFamily="34" charset="0"/>
              </a:rPr>
              <a:t>.</a:t>
            </a:r>
          </a:p>
          <a:p>
            <a:r>
              <a:rPr lang="cs-CZ" sz="2100" u="sng" dirty="0" smtClean="0">
                <a:latin typeface="Arial Black" pitchFamily="34" charset="0"/>
              </a:rPr>
              <a:t>Ad </a:t>
            </a:r>
            <a:r>
              <a:rPr lang="cs-CZ" sz="2100" u="sng" dirty="0" smtClean="0">
                <a:solidFill>
                  <a:srgbClr val="FF0000"/>
                </a:solidFill>
                <a:latin typeface="Arial Black" pitchFamily="34" charset="0"/>
              </a:rPr>
              <a:t>univerzální školy</a:t>
            </a:r>
            <a:r>
              <a:rPr lang="cs-CZ" sz="2100" u="sng" dirty="0" smtClean="0">
                <a:latin typeface="Arial Black" pitchFamily="34" charset="0"/>
              </a:rPr>
              <a:t>:</a:t>
            </a:r>
          </a:p>
          <a:p>
            <a:r>
              <a:rPr lang="cs-CZ" sz="2100" dirty="0" smtClean="0">
                <a:latin typeface="Arial Black" pitchFamily="34" charset="0"/>
              </a:rPr>
              <a:t>* předávání základů vědomostí všem vrstvám, ale zejména mládeži;</a:t>
            </a:r>
          </a:p>
          <a:p>
            <a:r>
              <a:rPr lang="cs-CZ" sz="2100" dirty="0" smtClean="0">
                <a:latin typeface="Arial Black" pitchFamily="34" charset="0"/>
              </a:rPr>
              <a:t>* později výuka pansofie.</a:t>
            </a:r>
          </a:p>
          <a:p>
            <a:r>
              <a:rPr lang="cs-CZ" sz="2100" u="sng" dirty="0" smtClean="0">
                <a:latin typeface="Arial Black" pitchFamily="34" charset="0"/>
              </a:rPr>
              <a:t>Ad </a:t>
            </a:r>
            <a:r>
              <a:rPr lang="cs-CZ" sz="2100" u="sng" dirty="0" smtClean="0">
                <a:solidFill>
                  <a:srgbClr val="FF0000"/>
                </a:solidFill>
                <a:latin typeface="Arial Black" pitchFamily="34" charset="0"/>
              </a:rPr>
              <a:t>univerzální knihy</a:t>
            </a:r>
            <a:r>
              <a:rPr lang="cs-CZ" sz="21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2100" dirty="0" smtClean="0">
                <a:latin typeface="Arial Black" pitchFamily="34" charset="0"/>
              </a:rPr>
              <a:t>(zejména trojí „souhrny“):</a:t>
            </a:r>
          </a:p>
          <a:p>
            <a:r>
              <a:rPr lang="cs-CZ" sz="2100" dirty="0" smtClean="0">
                <a:latin typeface="Arial Black" pitchFamily="34" charset="0"/>
              </a:rPr>
              <a:t>* PANSOFIE – „jádro věčné pravdy“ (základní stav věcí, „jak jsou ve svých idejích“);</a:t>
            </a:r>
          </a:p>
          <a:p>
            <a:r>
              <a:rPr lang="cs-CZ" sz="2100" dirty="0" smtClean="0">
                <a:latin typeface="Arial Black" pitchFamily="34" charset="0"/>
              </a:rPr>
              <a:t>* PANHISTORIE – vysvětluje „všechnu rozmanitost jednotlivých věcí“;</a:t>
            </a:r>
          </a:p>
          <a:p>
            <a:r>
              <a:rPr lang="cs-CZ" sz="2100" dirty="0" smtClean="0">
                <a:latin typeface="Arial Black" pitchFamily="34" charset="0"/>
              </a:rPr>
              <a:t>*PANDOGMATIE – správná či mylná mínění různých lidí.</a:t>
            </a:r>
          </a:p>
          <a:p>
            <a:r>
              <a:rPr lang="cs-CZ" sz="2100" u="sng" dirty="0" smtClean="0">
                <a:latin typeface="Arial Black" pitchFamily="34" charset="0"/>
              </a:rPr>
              <a:t>Ad </a:t>
            </a:r>
            <a:r>
              <a:rPr lang="cs-CZ" sz="2100" u="sng" dirty="0" smtClean="0">
                <a:solidFill>
                  <a:srgbClr val="FF0000"/>
                </a:solidFill>
                <a:latin typeface="Arial Black" pitchFamily="34" charset="0"/>
              </a:rPr>
              <a:t>univerzální jazyk</a:t>
            </a:r>
            <a:r>
              <a:rPr lang="cs-CZ" sz="2100" u="sng" dirty="0" smtClean="0">
                <a:latin typeface="Arial Black" pitchFamily="34" charset="0"/>
              </a:rPr>
              <a:t>:</a:t>
            </a:r>
          </a:p>
          <a:p>
            <a:r>
              <a:rPr lang="cs-CZ" sz="2100" dirty="0" smtClean="0">
                <a:latin typeface="Arial Black" pitchFamily="34" charset="0"/>
              </a:rPr>
              <a:t>* nový jazyk, který by mluvil „věci, ne slova“;</a:t>
            </a:r>
          </a:p>
          <a:p>
            <a:r>
              <a:rPr lang="cs-CZ" sz="2100" dirty="0" smtClean="0">
                <a:latin typeface="Arial Black" pitchFamily="34" charset="0"/>
              </a:rPr>
              <a:t>* jazyk jako „nálevka moudrosti“.</a:t>
            </a:r>
          </a:p>
          <a:p>
            <a:endParaRPr lang="cs-CZ" sz="2000" dirty="0" smtClean="0">
              <a:latin typeface="Arial Black" pitchFamily="34" charset="0"/>
            </a:endParaRPr>
          </a:p>
          <a:p>
            <a:endParaRPr lang="cs-CZ" sz="2000" u="sng" dirty="0" smtClean="0">
              <a:latin typeface="Arial Black" pitchFamily="34" charset="0"/>
            </a:endParaRPr>
          </a:p>
          <a:p>
            <a:endParaRPr lang="cs-CZ" sz="2000" dirty="0" smtClean="0">
              <a:latin typeface="Arial Black" pitchFamily="34" charset="0"/>
            </a:endParaRPr>
          </a:p>
          <a:p>
            <a:endParaRPr lang="cs-CZ" sz="2000" dirty="0" smtClean="0">
              <a:latin typeface="Arial Black" pitchFamily="34" charset="0"/>
            </a:endParaRPr>
          </a:p>
          <a:p>
            <a:endParaRPr lang="cs-CZ" sz="2000" dirty="0" smtClean="0">
              <a:latin typeface="Arial Black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88640"/>
            <a:ext cx="81369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Black" pitchFamily="34" charset="0"/>
              </a:rPr>
              <a:t>JAK: </a:t>
            </a:r>
            <a:r>
              <a:rPr lang="cs-CZ" sz="2000" dirty="0" smtClean="0">
                <a:solidFill>
                  <a:srgbClr val="FF0000"/>
                </a:solidFill>
                <a:latin typeface="Arial Black" pitchFamily="34" charset="0"/>
              </a:rPr>
              <a:t>VŠEOBECNÁ PORADA O NÁPRAVĚ VĚCÍ LIDSKÝCH</a:t>
            </a:r>
          </a:p>
          <a:p>
            <a:pPr algn="ctr"/>
            <a:r>
              <a:rPr lang="cs-CZ" sz="2000" dirty="0" smtClean="0">
                <a:latin typeface="Arial Black" pitchFamily="34" charset="0"/>
              </a:rPr>
              <a:t>(1656-1670)</a:t>
            </a:r>
          </a:p>
          <a:p>
            <a:pPr marL="457200" indent="-457200">
              <a:buAutoNum type="arabicPeriod"/>
            </a:pPr>
            <a:r>
              <a:rPr lang="cs-CZ" dirty="0" smtClean="0">
                <a:latin typeface="Arial Black" pitchFamily="34" charset="0"/>
              </a:rPr>
              <a:t>PANEGERSIA – </a:t>
            </a:r>
            <a:r>
              <a:rPr lang="cs-CZ" dirty="0" err="1" smtClean="0">
                <a:latin typeface="Arial Black" pitchFamily="34" charset="0"/>
              </a:rPr>
              <a:t>Všeprobuzení</a:t>
            </a:r>
            <a:r>
              <a:rPr lang="cs-CZ" dirty="0" smtClean="0">
                <a:latin typeface="Arial Black" pitchFamily="34" charset="0"/>
              </a:rPr>
              <a:t> k vědomí nutnosti nápravy podstatných věcí, </a:t>
            </a:r>
            <a:r>
              <a:rPr lang="cs-CZ" dirty="0" err="1" smtClean="0">
                <a:latin typeface="Arial Black" pitchFamily="34" charset="0"/>
              </a:rPr>
              <a:t>kt</a:t>
            </a:r>
            <a:r>
              <a:rPr lang="cs-CZ" dirty="0" smtClean="0">
                <a:latin typeface="Arial Black" pitchFamily="34" charset="0"/>
              </a:rPr>
              <a:t>-é činí čl. člověkem;</a:t>
            </a:r>
          </a:p>
          <a:p>
            <a:pPr marL="457200" indent="-457200">
              <a:buAutoNum type="arabicPeriod"/>
            </a:pPr>
            <a:endParaRPr lang="cs-CZ" dirty="0" smtClean="0"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Arial Black" pitchFamily="34" charset="0"/>
              </a:rPr>
              <a:t>PANAUGIA – </a:t>
            </a:r>
            <a:r>
              <a:rPr lang="cs-CZ" dirty="0" err="1" smtClean="0">
                <a:latin typeface="Arial Black" pitchFamily="34" charset="0"/>
              </a:rPr>
              <a:t>Všesvětlo</a:t>
            </a:r>
            <a:r>
              <a:rPr lang="cs-CZ" dirty="0" smtClean="0">
                <a:latin typeface="Arial Black" pitchFamily="34" charset="0"/>
              </a:rPr>
              <a:t> jako prostředek nápravy, sjednocující všechny prameny světla;</a:t>
            </a:r>
          </a:p>
          <a:p>
            <a:pPr marL="457200" indent="-457200">
              <a:buAutoNum type="arabicPeriod"/>
            </a:pPr>
            <a:endParaRPr lang="cs-CZ" dirty="0" smtClean="0"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Arial Black" pitchFamily="34" charset="0"/>
              </a:rPr>
              <a:t>PANSOFIA – Všemoudrost, směřující k uspořádání všech věcí („světů“);</a:t>
            </a:r>
          </a:p>
          <a:p>
            <a:pPr marL="457200" indent="-457200">
              <a:buAutoNum type="arabicPeriod"/>
            </a:pPr>
            <a:endParaRPr lang="cs-CZ" dirty="0" smtClean="0"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rgbClr val="FF0000"/>
                </a:solidFill>
                <a:latin typeface="Arial Black" pitchFamily="34" charset="0"/>
              </a:rPr>
              <a:t>PAMPAEDIA – </a:t>
            </a:r>
            <a:r>
              <a:rPr lang="cs-CZ" dirty="0" err="1" smtClean="0">
                <a:solidFill>
                  <a:srgbClr val="FF0000"/>
                </a:solidFill>
                <a:latin typeface="Arial Black" pitchFamily="34" charset="0"/>
              </a:rPr>
              <a:t>Vševýchova</a:t>
            </a:r>
            <a:r>
              <a:rPr lang="cs-CZ" dirty="0" smtClean="0">
                <a:latin typeface="Arial Black" pitchFamily="34" charset="0"/>
              </a:rPr>
              <a:t>, směřující k uspořádání všeho smýšlení;</a:t>
            </a:r>
          </a:p>
          <a:p>
            <a:pPr marL="457200" indent="-457200">
              <a:buAutoNum type="arabicPeriod"/>
            </a:pPr>
            <a:endParaRPr lang="cs-CZ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Arial Black" pitchFamily="34" charset="0"/>
              </a:rPr>
              <a:t>PANGLOTTIA – </a:t>
            </a:r>
            <a:r>
              <a:rPr lang="cs-CZ" dirty="0" err="1" smtClean="0">
                <a:latin typeface="Arial Black" pitchFamily="34" charset="0"/>
              </a:rPr>
              <a:t>Všemluva</a:t>
            </a:r>
            <a:r>
              <a:rPr lang="cs-CZ" dirty="0" smtClean="0">
                <a:latin typeface="Arial Black" pitchFamily="34" charset="0"/>
              </a:rPr>
              <a:t>, směřující k uspořádání všech jazyků;</a:t>
            </a:r>
          </a:p>
          <a:p>
            <a:pPr marL="457200" indent="-457200">
              <a:buAutoNum type="arabicPeriod"/>
            </a:pPr>
            <a:endParaRPr lang="cs-CZ" dirty="0" smtClean="0"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Arial Black" pitchFamily="34" charset="0"/>
              </a:rPr>
              <a:t>PANORTHOSIA – Všenáprava coby završení veškerého napravování;</a:t>
            </a:r>
          </a:p>
          <a:p>
            <a:pPr marL="457200" indent="-457200">
              <a:buAutoNum type="arabicPeriod"/>
            </a:pPr>
            <a:endParaRPr lang="cs-CZ" dirty="0" smtClean="0"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Arial Black" pitchFamily="34" charset="0"/>
              </a:rPr>
              <a:t>PANNUTHESIA – </a:t>
            </a:r>
            <a:r>
              <a:rPr lang="cs-CZ" dirty="0" err="1" smtClean="0">
                <a:latin typeface="Arial Black" pitchFamily="34" charset="0"/>
              </a:rPr>
              <a:t>Všepovzbuzení</a:t>
            </a:r>
            <a:r>
              <a:rPr lang="cs-CZ" dirty="0" smtClean="0">
                <a:latin typeface="Arial Black" pitchFamily="34" charset="0"/>
              </a:rPr>
              <a:t> k neúchylnému úsilí o dosažení naznačených cílů („sabat světa“).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332656"/>
            <a:ext cx="792088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PAMPAEDIA – </a:t>
            </a:r>
            <a:r>
              <a:rPr lang="cs-CZ" sz="2400" dirty="0" err="1" smtClean="0">
                <a:solidFill>
                  <a:srgbClr val="FF0000"/>
                </a:solidFill>
                <a:latin typeface="Arial Black" pitchFamily="34" charset="0"/>
              </a:rPr>
              <a:t>Vševýchova</a:t>
            </a:r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Syntéza filosofie výchovy a praktické didaktiky;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Universální charakter pedagogiky, vycházející z celku světa (= </a:t>
            </a:r>
            <a:r>
              <a:rPr lang="cs-CZ" sz="2400" dirty="0" err="1" smtClean="0">
                <a:latin typeface="Arial Black" pitchFamily="34" charset="0"/>
              </a:rPr>
              <a:t>asubjektivní</a:t>
            </a:r>
            <a:r>
              <a:rPr lang="cs-CZ" sz="2400" dirty="0" smtClean="0">
                <a:latin typeface="Arial Black" pitchFamily="34" charset="0"/>
              </a:rPr>
              <a:t> pedagogika);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Výchova jako uvedení </a:t>
            </a:r>
            <a:r>
              <a:rPr lang="cs-CZ" sz="2400" dirty="0" err="1" smtClean="0">
                <a:latin typeface="Arial Black" pitchFamily="34" charset="0"/>
              </a:rPr>
              <a:t>čl</a:t>
            </a:r>
            <a:r>
              <a:rPr lang="cs-CZ" sz="2400" dirty="0" smtClean="0">
                <a:latin typeface="Arial Black" pitchFamily="34" charset="0"/>
              </a:rPr>
              <a:t>-a do světového celku, aby spolupracoval na jeho sjednocení, usmíření a harmonii.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Cíl: (pansofické) světlo mysli vštípit všem – udělat z </a:t>
            </a:r>
            <a:r>
              <a:rPr lang="cs-CZ" sz="2400" dirty="0" err="1" smtClean="0">
                <a:latin typeface="Arial Black" pitchFamily="34" charset="0"/>
              </a:rPr>
              <a:t>čl</a:t>
            </a:r>
            <a:r>
              <a:rPr lang="cs-CZ" sz="2400" dirty="0" smtClean="0">
                <a:latin typeface="Arial Black" pitchFamily="34" charset="0"/>
              </a:rPr>
              <a:t>-a universální bytost;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Celý lidský život školou – od doby prenatální (!) až do smrti („Škola stáří“).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16632"/>
            <a:ext cx="878497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„JEDNO NEZBYTNÉ“ </a:t>
            </a:r>
            <a:r>
              <a:rPr lang="cs-CZ" sz="2400" dirty="0" smtClean="0">
                <a:latin typeface="Arial Black" pitchFamily="34" charset="0"/>
              </a:rPr>
              <a:t>(</a:t>
            </a:r>
            <a:r>
              <a:rPr lang="cs-CZ" sz="2400" dirty="0" err="1" smtClean="0">
                <a:latin typeface="Arial Black" pitchFamily="34" charset="0"/>
              </a:rPr>
              <a:t>Unum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necessarium</a:t>
            </a:r>
            <a:r>
              <a:rPr lang="cs-CZ" sz="2400" dirty="0" smtClean="0">
                <a:latin typeface="Arial Black" pitchFamily="34" charset="0"/>
              </a:rPr>
              <a:t>,1668)</a:t>
            </a:r>
          </a:p>
          <a:p>
            <a:r>
              <a:rPr lang="cs-CZ" sz="2400" dirty="0" smtClean="0">
                <a:latin typeface="Arial Black" pitchFamily="34" charset="0"/>
              </a:rPr>
              <a:t>* Dva modely života: Martin a Mariin (podle Lukáše 10,38-42)</a:t>
            </a:r>
          </a:p>
          <a:p>
            <a:r>
              <a:rPr lang="cs-CZ" sz="2400" dirty="0" smtClean="0">
                <a:latin typeface="Arial Black" pitchFamily="34" charset="0"/>
              </a:rPr>
              <a:t>* Vzorec lidství: čl. je „MALÝ SVĚT A MALÝ BŮH“ </a:t>
            </a:r>
          </a:p>
          <a:p>
            <a:r>
              <a:rPr lang="cs-CZ" sz="2400" dirty="0" smtClean="0">
                <a:latin typeface="Arial Black" pitchFamily="34" charset="0"/>
              </a:rPr>
              <a:t>* Inventarizuje výskyt LABYRINTŮ. Shledává je:</a:t>
            </a:r>
          </a:p>
          <a:p>
            <a:pPr lvl="0"/>
            <a:r>
              <a:rPr lang="cs-CZ" sz="2400" dirty="0" smtClean="0">
                <a:latin typeface="Arial Black" pitchFamily="34" charset="0"/>
              </a:rPr>
              <a:t>ve světě;		v lidské mysli;		ve školách;   v mnohosti témat a metod; 			v knihách;			v sektách a vyznáních.</a:t>
            </a:r>
          </a:p>
          <a:p>
            <a:r>
              <a:rPr lang="cs-CZ" sz="2400" dirty="0" smtClean="0">
                <a:latin typeface="Arial Black" pitchFamily="34" charset="0"/>
              </a:rPr>
              <a:t>Souhrnně je nazývá </a:t>
            </a:r>
            <a:r>
              <a:rPr lang="cs-CZ" sz="2400" dirty="0" err="1" smtClean="0">
                <a:solidFill>
                  <a:srgbClr val="002060"/>
                </a:solidFill>
                <a:latin typeface="Arial Black" pitchFamily="34" charset="0"/>
              </a:rPr>
              <a:t>daidalovskými</a:t>
            </a:r>
            <a:r>
              <a:rPr lang="cs-CZ" sz="2400" dirty="0" smtClean="0">
                <a:solidFill>
                  <a:srgbClr val="002060"/>
                </a:solidFill>
                <a:latin typeface="Arial Black" pitchFamily="34" charset="0"/>
              </a:rPr>
              <a:t> labyrinty </a:t>
            </a:r>
            <a:r>
              <a:rPr lang="cs-CZ" sz="2400" dirty="0" smtClean="0">
                <a:latin typeface="Arial Black" pitchFamily="34" charset="0"/>
              </a:rPr>
              <a:t>a k vybřednutí z nich doporučuje „nit jednoduchosti“ s následným výběrem „jednoho nezbytného“ v té které sféře našeho života. Vedle bloudění labyrinty vidí jako překážky koncentrace na ono „jedno nezbytné“ také „</a:t>
            </a:r>
            <a:r>
              <a:rPr lang="cs-CZ" sz="2400" dirty="0" smtClean="0">
                <a:solidFill>
                  <a:srgbClr val="002060"/>
                </a:solidFill>
                <a:latin typeface="Arial Black" pitchFamily="34" charset="0"/>
              </a:rPr>
              <a:t>sisyfovské námahy</a:t>
            </a:r>
            <a:r>
              <a:rPr lang="cs-CZ" sz="2400" dirty="0" smtClean="0">
                <a:latin typeface="Arial Black" pitchFamily="34" charset="0"/>
              </a:rPr>
              <a:t>“ (kdy valíme zbytečná břemena úkolů, která na sebe bereme) a „</a:t>
            </a:r>
            <a:r>
              <a:rPr lang="cs-CZ" sz="2400" dirty="0" err="1" smtClean="0">
                <a:solidFill>
                  <a:srgbClr val="002060"/>
                </a:solidFill>
                <a:latin typeface="Arial Black" pitchFamily="34" charset="0"/>
              </a:rPr>
              <a:t>tantalovské</a:t>
            </a:r>
            <a:r>
              <a:rPr lang="cs-CZ" sz="2400" dirty="0" smtClean="0">
                <a:solidFill>
                  <a:srgbClr val="002060"/>
                </a:solidFill>
                <a:latin typeface="Arial Black" pitchFamily="34" charset="0"/>
              </a:rPr>
              <a:t> přeludy</a:t>
            </a:r>
            <a:r>
              <a:rPr lang="cs-CZ" sz="2400" dirty="0" smtClean="0">
                <a:latin typeface="Arial Black" pitchFamily="34" charset="0"/>
              </a:rPr>
              <a:t>“, které interpretuje jako věčnou žízni po bohatství.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endParaRPr lang="cs-CZ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8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88640"/>
            <a:ext cx="792088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II. „škola“ versus </a:t>
            </a:r>
            <a:r>
              <a:rPr lang="cs-CZ" sz="2400" dirty="0" err="1" smtClean="0">
                <a:solidFill>
                  <a:srgbClr val="FF0000"/>
                </a:solidFill>
                <a:latin typeface="Arial Black" pitchFamily="34" charset="0"/>
              </a:rPr>
              <a:t>scholé</a:t>
            </a:r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Edukace podle „vzorců lidství“: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</a:t>
            </a:r>
            <a:r>
              <a:rPr lang="cs-CZ" sz="2400" dirty="0" err="1" smtClean="0">
                <a:latin typeface="Arial Black" pitchFamily="34" charset="0"/>
              </a:rPr>
              <a:t>Locke</a:t>
            </a:r>
            <a:r>
              <a:rPr lang="cs-CZ" sz="2400" dirty="0" smtClean="0">
                <a:latin typeface="Arial Black" pitchFamily="34" charset="0"/>
              </a:rPr>
              <a:t> († 1704): tabula rasa – nutno „naplnit 						</a:t>
            </a:r>
            <a:r>
              <a:rPr lang="cs-CZ" sz="2400" dirty="0" err="1" smtClean="0">
                <a:latin typeface="Arial Black" pitchFamily="34" charset="0"/>
              </a:rPr>
              <a:t>prázdeň</a:t>
            </a:r>
            <a:r>
              <a:rPr lang="cs-CZ" sz="2400" dirty="0" smtClean="0">
                <a:latin typeface="Arial Black" pitchFamily="34" charset="0"/>
              </a:rPr>
              <a:t>“</a:t>
            </a:r>
          </a:p>
          <a:p>
            <a:r>
              <a:rPr lang="cs-CZ" sz="2400" dirty="0" smtClean="0">
                <a:latin typeface="Arial Black" pitchFamily="34" charset="0"/>
              </a:rPr>
              <a:t>* Rousseau († 1778) + Tolstoj († 1910): </a:t>
            </a:r>
          </a:p>
          <a:p>
            <a:r>
              <a:rPr lang="cs-CZ" sz="2400" dirty="0" smtClean="0">
                <a:latin typeface="Arial Black" pitchFamily="34" charset="0"/>
              </a:rPr>
              <a:t>   homo </a:t>
            </a:r>
            <a:r>
              <a:rPr lang="cs-CZ" sz="2400" dirty="0" err="1" smtClean="0">
                <a:latin typeface="Arial Black" pitchFamily="34" charset="0"/>
              </a:rPr>
              <a:t>naturalis</a:t>
            </a:r>
            <a:r>
              <a:rPr lang="cs-CZ" sz="2400" dirty="0" smtClean="0">
                <a:latin typeface="Arial Black" pitchFamily="34" charset="0"/>
              </a:rPr>
              <a:t>	</a:t>
            </a:r>
          </a:p>
          <a:p>
            <a:r>
              <a:rPr lang="cs-CZ" sz="2400" dirty="0" smtClean="0">
                <a:latin typeface="Arial Black" pitchFamily="34" charset="0"/>
              </a:rPr>
              <a:t>svoboda + příroda – „</a:t>
            </a:r>
            <a:r>
              <a:rPr lang="cs-CZ" sz="2400" dirty="0" err="1" smtClean="0">
                <a:latin typeface="Arial Black" pitchFamily="34" charset="0"/>
              </a:rPr>
              <a:t>primum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nil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nocere</a:t>
            </a:r>
            <a:r>
              <a:rPr lang="cs-CZ" sz="2400" dirty="0" smtClean="0">
                <a:latin typeface="Arial Black" pitchFamily="34" charset="0"/>
              </a:rPr>
              <a:t>“</a:t>
            </a:r>
          </a:p>
          <a:p>
            <a:r>
              <a:rPr lang="cs-CZ" sz="2400" dirty="0" smtClean="0">
                <a:latin typeface="Arial Black" pitchFamily="34" charset="0"/>
              </a:rPr>
              <a:t>	(= negativní pedagogika)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</a:t>
            </a:r>
            <a:r>
              <a:rPr lang="cs-CZ" sz="2400" dirty="0" err="1" smtClean="0">
                <a:latin typeface="Arial Black" pitchFamily="34" charset="0"/>
              </a:rPr>
              <a:t>Dilthey</a:t>
            </a:r>
            <a:r>
              <a:rPr lang="cs-CZ" sz="2400" dirty="0" smtClean="0">
                <a:latin typeface="Arial Black" pitchFamily="34" charset="0"/>
              </a:rPr>
              <a:t> († 1911): homo </a:t>
            </a:r>
            <a:r>
              <a:rPr lang="cs-CZ" sz="2400" dirty="0" err="1" smtClean="0">
                <a:latin typeface="Arial Black" pitchFamily="34" charset="0"/>
              </a:rPr>
              <a:t>historicus</a:t>
            </a:r>
            <a:r>
              <a:rPr lang="cs-CZ" sz="2400" dirty="0" smtClean="0">
                <a:latin typeface="Arial Black" pitchFamily="34" charset="0"/>
              </a:rPr>
              <a:t> – důraz na 	</a:t>
            </a:r>
            <a:r>
              <a:rPr lang="cs-CZ" sz="2400" dirty="0" smtClean="0">
                <a:solidFill>
                  <a:srgbClr val="0070C0"/>
                </a:solidFill>
                <a:latin typeface="Arial Black" pitchFamily="34" charset="0"/>
              </a:rPr>
              <a:t>empatii</a:t>
            </a:r>
            <a:r>
              <a:rPr lang="cs-CZ" sz="2400" dirty="0" smtClean="0">
                <a:latin typeface="Arial Black" pitchFamily="34" charset="0"/>
              </a:rPr>
              <a:t> a porozumění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</a:t>
            </a:r>
            <a:r>
              <a:rPr lang="cs-CZ" sz="2400" dirty="0" err="1" smtClean="0">
                <a:latin typeface="Arial Black" pitchFamily="34" charset="0"/>
              </a:rPr>
              <a:t>Scheler</a:t>
            </a:r>
            <a:r>
              <a:rPr lang="cs-CZ" sz="2400" dirty="0" smtClean="0">
                <a:latin typeface="Arial Black" pitchFamily="34" charset="0"/>
              </a:rPr>
              <a:t> († 1928): homo </a:t>
            </a:r>
            <a:r>
              <a:rPr lang="cs-CZ" sz="2400" dirty="0" err="1" smtClean="0">
                <a:latin typeface="Arial Black" pitchFamily="34" charset="0"/>
              </a:rPr>
              <a:t>amans</a:t>
            </a:r>
            <a:r>
              <a:rPr lang="cs-CZ" sz="2400" dirty="0" smtClean="0">
                <a:latin typeface="Arial Black" pitchFamily="34" charset="0"/>
              </a:rPr>
              <a:t> – důraz na</a:t>
            </a:r>
          </a:p>
          <a:p>
            <a:r>
              <a:rPr lang="cs-CZ" sz="2400" dirty="0" smtClean="0">
                <a:latin typeface="Arial Black" pitchFamily="34" charset="0"/>
              </a:rPr>
              <a:t>	</a:t>
            </a:r>
            <a:r>
              <a:rPr lang="cs-CZ" sz="2400" dirty="0" smtClean="0">
                <a:solidFill>
                  <a:srgbClr val="0070C0"/>
                </a:solidFill>
                <a:latin typeface="Arial Black" pitchFamily="34" charset="0"/>
              </a:rPr>
              <a:t>sympatii</a:t>
            </a:r>
            <a:r>
              <a:rPr lang="cs-CZ" sz="2400" dirty="0" smtClean="0">
                <a:latin typeface="Arial Black" pitchFamily="34" charset="0"/>
              </a:rPr>
              <a:t> a citovost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* </a:t>
            </a:r>
            <a:r>
              <a:rPr lang="cs-CZ" sz="2400" dirty="0" err="1" smtClean="0">
                <a:latin typeface="Arial Black" pitchFamily="34" charset="0"/>
              </a:rPr>
              <a:t>Buber</a:t>
            </a:r>
            <a:r>
              <a:rPr lang="cs-CZ" sz="2400" dirty="0" smtClean="0">
                <a:latin typeface="Arial Black" pitchFamily="34" charset="0"/>
              </a:rPr>
              <a:t> († 1965): </a:t>
            </a:r>
            <a:r>
              <a:rPr lang="cs-CZ" sz="2400" dirty="0" err="1" smtClean="0">
                <a:latin typeface="Arial Black" pitchFamily="34" charset="0"/>
              </a:rPr>
              <a:t>zoon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politikon</a:t>
            </a:r>
            <a:r>
              <a:rPr lang="cs-CZ" sz="2400" dirty="0" smtClean="0">
                <a:latin typeface="Arial Black" pitchFamily="34" charset="0"/>
              </a:rPr>
              <a:t> – důraz na 	</a:t>
            </a:r>
            <a:r>
              <a:rPr lang="cs-CZ" sz="2400" dirty="0" smtClean="0">
                <a:solidFill>
                  <a:srgbClr val="0070C0"/>
                </a:solidFill>
                <a:latin typeface="Arial Black" pitchFamily="34" charset="0"/>
              </a:rPr>
              <a:t>dialog</a:t>
            </a:r>
            <a:r>
              <a:rPr lang="cs-CZ" sz="2400" dirty="0" smtClean="0">
                <a:latin typeface="Arial Black" pitchFamily="34" charset="0"/>
              </a:rPr>
              <a:t> a jinakost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endParaRPr lang="cs-CZ" sz="2400" dirty="0" smtClean="0">
              <a:latin typeface="Arial Black" pitchFamily="34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0" y="260350"/>
            <a:ext cx="8964613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„Vzorce lidství“ alias antropologická paradigmata</a:t>
            </a:r>
          </a:p>
          <a:p>
            <a:r>
              <a:rPr lang="cs-CZ" sz="2400" dirty="0">
                <a:solidFill>
                  <a:srgbClr val="002060"/>
                </a:solidFill>
                <a:latin typeface="Arial Black" pitchFamily="34" charset="0"/>
              </a:rPr>
              <a:t>Antika:</a:t>
            </a:r>
          </a:p>
          <a:p>
            <a:r>
              <a:rPr lang="cs-CZ" sz="2400" dirty="0">
                <a:latin typeface="Arial Black" pitchFamily="34" charset="0"/>
              </a:rPr>
              <a:t>HOMO MENSURA</a:t>
            </a:r>
          </a:p>
          <a:p>
            <a:r>
              <a:rPr lang="cs-CZ" sz="2400" dirty="0">
                <a:latin typeface="Arial Black" pitchFamily="34" charset="0"/>
              </a:rPr>
              <a:t>ZÓON POLITIKON</a:t>
            </a:r>
          </a:p>
          <a:p>
            <a:r>
              <a:rPr lang="cs-CZ" sz="2400" dirty="0">
                <a:latin typeface="Arial Black" pitchFamily="34" charset="0"/>
              </a:rPr>
              <a:t>ZÓON LOGON ECHON</a:t>
            </a:r>
          </a:p>
          <a:p>
            <a:r>
              <a:rPr lang="cs-CZ" sz="2400" dirty="0">
                <a:solidFill>
                  <a:srgbClr val="002060"/>
                </a:solidFill>
                <a:latin typeface="Arial Black" pitchFamily="34" charset="0"/>
              </a:rPr>
              <a:t>Křesťanství:</a:t>
            </a:r>
          </a:p>
          <a:p>
            <a:r>
              <a:rPr lang="cs-CZ" sz="2400" dirty="0">
                <a:latin typeface="Arial Black" pitchFamily="34" charset="0"/>
              </a:rPr>
              <a:t>HOMO VIATOR</a:t>
            </a:r>
          </a:p>
          <a:p>
            <a:r>
              <a:rPr lang="cs-CZ" sz="2400" dirty="0">
                <a:latin typeface="Arial Black" pitchFamily="34" charset="0"/>
              </a:rPr>
              <a:t>HOMO ADORANS → HOMO AMANS → IMAGO DEI 		→ HOMO RELIGIOSUS → HOMO DIVINUS</a:t>
            </a:r>
          </a:p>
          <a:p>
            <a:r>
              <a:rPr lang="cs-CZ" sz="2400" dirty="0">
                <a:latin typeface="Arial Black" pitchFamily="34" charset="0"/>
              </a:rPr>
              <a:t>HOMO QUADRATUS</a:t>
            </a:r>
          </a:p>
          <a:p>
            <a:r>
              <a:rPr lang="cs-CZ" sz="2400" dirty="0">
                <a:latin typeface="Arial Black" pitchFamily="34" charset="0"/>
              </a:rPr>
              <a:t>HOMO BRUTALIS</a:t>
            </a:r>
          </a:p>
          <a:p>
            <a:endParaRPr lang="cs-CZ" sz="24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 Black" pitchFamily="34" charset="0"/>
              </a:rPr>
              <a:t>Počátky novověku:</a:t>
            </a:r>
          </a:p>
          <a:p>
            <a:r>
              <a:rPr lang="cs-CZ" sz="2400" dirty="0">
                <a:latin typeface="Arial Black" pitchFamily="34" charset="0"/>
              </a:rPr>
              <a:t>HOMO CREATOR</a:t>
            </a:r>
          </a:p>
          <a:p>
            <a:r>
              <a:rPr lang="cs-CZ" sz="2400" dirty="0">
                <a:latin typeface="Arial Black" pitchFamily="34" charset="0"/>
              </a:rPr>
              <a:t>HOMO RATIONALIS</a:t>
            </a:r>
          </a:p>
          <a:p>
            <a:r>
              <a:rPr lang="cs-CZ" sz="2400" dirty="0">
                <a:latin typeface="Arial Black" pitchFamily="34" charset="0"/>
              </a:rPr>
              <a:t>HOMO ABSCONDITUS + „MYSLÍCÍ TŘTINA“ (Pascal)</a:t>
            </a:r>
          </a:p>
          <a:p>
            <a:r>
              <a:rPr lang="cs-CZ" sz="2400" dirty="0">
                <a:latin typeface="Arial Black" pitchFamily="34" charset="0"/>
              </a:rPr>
              <a:t>„MALÝ SVĚT A MALÝ BŮH“ </a:t>
            </a: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266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96448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„Vzorce lidství“ alias antropologická paradigmata II</a:t>
            </a:r>
          </a:p>
          <a:p>
            <a:r>
              <a:rPr lang="cs-CZ" sz="2400" u="sng" dirty="0" smtClean="0">
                <a:latin typeface="Arial Black" pitchFamily="34" charset="0"/>
              </a:rPr>
              <a:t>Novověk</a:t>
            </a:r>
            <a:r>
              <a:rPr lang="cs-CZ" sz="2400" dirty="0" smtClean="0">
                <a:latin typeface="Arial Black" pitchFamily="34" charset="0"/>
              </a:rPr>
              <a:t>: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naturalis</a:t>
            </a:r>
            <a:r>
              <a:rPr lang="cs-CZ" sz="2400" dirty="0" smtClean="0">
                <a:latin typeface="Arial Black" pitchFamily="34" charset="0"/>
              </a:rPr>
              <a:t> (Rousseau)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aestheticus</a:t>
            </a:r>
            <a:r>
              <a:rPr lang="cs-CZ" sz="2400" dirty="0" smtClean="0">
                <a:latin typeface="Arial Black" pitchFamily="34" charset="0"/>
              </a:rPr>
              <a:t> (Schiller)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mechanicus</a:t>
            </a:r>
            <a:r>
              <a:rPr lang="cs-CZ" sz="2400" dirty="0" smtClean="0">
                <a:latin typeface="Arial Black" pitchFamily="34" charset="0"/>
              </a:rPr>
              <a:t> (La </a:t>
            </a:r>
            <a:r>
              <a:rPr lang="cs-CZ" sz="2400" dirty="0" err="1" smtClean="0">
                <a:latin typeface="Arial Black" pitchFamily="34" charset="0"/>
              </a:rPr>
              <a:t>Mettrie</a:t>
            </a:r>
            <a:r>
              <a:rPr lang="cs-CZ" sz="2400" dirty="0" smtClean="0">
                <a:latin typeface="Arial Black" pitchFamily="34" charset="0"/>
              </a:rPr>
              <a:t> in „L'</a:t>
            </a:r>
            <a:r>
              <a:rPr lang="cs-CZ" sz="2400" dirty="0" err="1" smtClean="0">
                <a:latin typeface="Arial Black" pitchFamily="34" charset="0"/>
              </a:rPr>
              <a:t>Homme</a:t>
            </a:r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               </a:t>
            </a:r>
            <a:r>
              <a:rPr lang="cs-CZ" sz="2400" dirty="0" err="1" smtClean="0">
                <a:latin typeface="Arial Black" pitchFamily="34" charset="0"/>
              </a:rPr>
              <a:t>machine</a:t>
            </a:r>
            <a:r>
              <a:rPr lang="cs-CZ" sz="2400" dirty="0" smtClean="0">
                <a:latin typeface="Arial Black" pitchFamily="34" charset="0"/>
              </a:rPr>
              <a:t>“ z r. 1748 + </a:t>
            </a:r>
            <a:r>
              <a:rPr lang="cs-CZ" sz="2400" dirty="0" err="1" smtClean="0">
                <a:latin typeface="Arial Black" pitchFamily="34" charset="0"/>
              </a:rPr>
              <a:t>Fromm</a:t>
            </a:r>
            <a:r>
              <a:rPr lang="cs-CZ" sz="2400" dirty="0" smtClean="0">
                <a:latin typeface="Arial Black" pitchFamily="34" charset="0"/>
              </a:rPr>
              <a:t> 20. stol.)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historicus</a:t>
            </a:r>
            <a:r>
              <a:rPr lang="cs-CZ" sz="2400" dirty="0" smtClean="0">
                <a:latin typeface="Arial Black" pitchFamily="34" charset="0"/>
              </a:rPr>
              <a:t> (</a:t>
            </a:r>
            <a:r>
              <a:rPr lang="cs-CZ" sz="2400" dirty="0" err="1" smtClean="0">
                <a:latin typeface="Arial Black" pitchFamily="34" charset="0"/>
              </a:rPr>
              <a:t>Dilthey</a:t>
            </a:r>
            <a:r>
              <a:rPr lang="cs-CZ" sz="2400" dirty="0" smtClean="0">
                <a:latin typeface="Arial Black" pitchFamily="34" charset="0"/>
              </a:rPr>
              <a:t>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oeconomicus</a:t>
            </a:r>
            <a:r>
              <a:rPr lang="cs-CZ" sz="2400" dirty="0" smtClean="0">
                <a:latin typeface="Arial Black" pitchFamily="34" charset="0"/>
              </a:rPr>
              <a:t> (19. stol.)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volens</a:t>
            </a:r>
            <a:r>
              <a:rPr lang="cs-CZ" sz="2400" dirty="0" smtClean="0">
                <a:latin typeface="Arial Black" pitchFamily="34" charset="0"/>
              </a:rPr>
              <a:t> (</a:t>
            </a:r>
            <a:r>
              <a:rPr lang="cs-CZ" sz="2400" dirty="0" err="1" smtClean="0">
                <a:latin typeface="Arial Black" pitchFamily="34" charset="0"/>
              </a:rPr>
              <a:t>Nietzsche</a:t>
            </a:r>
            <a:r>
              <a:rPr lang="cs-CZ" sz="2400" dirty="0" smtClean="0">
                <a:latin typeface="Arial Black" pitchFamily="34" charset="0"/>
              </a:rPr>
              <a:t>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spectator</a:t>
            </a:r>
            <a:r>
              <a:rPr lang="cs-CZ" sz="2400" dirty="0" smtClean="0">
                <a:latin typeface="Arial Black" pitchFamily="34" charset="0"/>
              </a:rPr>
              <a:t> (Marcel)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particeps</a:t>
            </a:r>
            <a:r>
              <a:rPr lang="cs-CZ" sz="2400" dirty="0" smtClean="0">
                <a:latin typeface="Arial Black" pitchFamily="34" charset="0"/>
              </a:rPr>
              <a:t> (Marcel)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explorans</a:t>
            </a:r>
            <a:r>
              <a:rPr lang="cs-CZ" sz="2400" dirty="0" smtClean="0">
                <a:latin typeface="Arial Black" pitchFamily="34" charset="0"/>
              </a:rPr>
              <a:t> („čl. zvídavý“ – Lorenz aj.)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faber</a:t>
            </a:r>
            <a:r>
              <a:rPr lang="cs-CZ" sz="2400" dirty="0" smtClean="0">
                <a:latin typeface="Arial Black" pitchFamily="34" charset="0"/>
              </a:rPr>
              <a:t> (Bergson; též „</a:t>
            </a:r>
            <a:r>
              <a:rPr lang="cs-CZ" sz="2400" dirty="0" err="1" smtClean="0">
                <a:latin typeface="Arial Black" pitchFamily="34" charset="0"/>
              </a:rPr>
              <a:t>toolmaking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animal</a:t>
            </a:r>
            <a:r>
              <a:rPr lang="cs-CZ" sz="2400" dirty="0" smtClean="0">
                <a:latin typeface="Arial Black" pitchFamily="34" charset="0"/>
              </a:rPr>
              <a:t>“)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automaticus</a:t>
            </a:r>
            <a:r>
              <a:rPr lang="cs-CZ" sz="2400" dirty="0" smtClean="0">
                <a:latin typeface="Arial Black" pitchFamily="34" charset="0"/>
              </a:rPr>
              <a:t> (</a:t>
            </a:r>
            <a:r>
              <a:rPr lang="cs-CZ" sz="2400" dirty="0" err="1" smtClean="0">
                <a:latin typeface="Arial Black" pitchFamily="34" charset="0"/>
              </a:rPr>
              <a:t>Fromm</a:t>
            </a:r>
            <a:r>
              <a:rPr lang="cs-CZ" sz="2400" dirty="0" smtClean="0">
                <a:latin typeface="Arial Black" pitchFamily="34" charset="0"/>
              </a:rPr>
              <a:t>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consumens</a:t>
            </a:r>
            <a:r>
              <a:rPr lang="cs-CZ" sz="2400" dirty="0" smtClean="0">
                <a:latin typeface="Arial Black" pitchFamily="34" charset="0"/>
              </a:rPr>
              <a:t> (</a:t>
            </a:r>
            <a:r>
              <a:rPr lang="cs-CZ" sz="2400" dirty="0" err="1" smtClean="0">
                <a:latin typeface="Arial Black" pitchFamily="34" charset="0"/>
              </a:rPr>
              <a:t>Fromm</a:t>
            </a:r>
            <a:r>
              <a:rPr lang="cs-CZ" sz="2400" dirty="0" smtClean="0">
                <a:latin typeface="Arial Black" pitchFamily="34" charset="0"/>
              </a:rPr>
              <a:t>)</a:t>
            </a:r>
          </a:p>
          <a:p>
            <a:r>
              <a:rPr lang="cs-CZ" sz="2400" dirty="0" smtClean="0">
                <a:latin typeface="Arial Black" pitchFamily="34" charset="0"/>
              </a:rPr>
              <a:t> homo </a:t>
            </a:r>
            <a:r>
              <a:rPr lang="cs-CZ" sz="2400" dirty="0" err="1" smtClean="0">
                <a:latin typeface="Arial Black" pitchFamily="34" charset="0"/>
              </a:rPr>
              <a:t>symbolicus</a:t>
            </a:r>
            <a:r>
              <a:rPr lang="cs-CZ" sz="2400" dirty="0" smtClean="0">
                <a:latin typeface="Arial Black" pitchFamily="34" charset="0"/>
              </a:rPr>
              <a:t> (</a:t>
            </a:r>
            <a:r>
              <a:rPr lang="cs-CZ" sz="2400" dirty="0" err="1" smtClean="0">
                <a:latin typeface="Arial Black" pitchFamily="34" charset="0"/>
              </a:rPr>
              <a:t>Cassirer</a:t>
            </a:r>
            <a:r>
              <a:rPr lang="cs-CZ" sz="2400" dirty="0" smtClean="0">
                <a:latin typeface="Arial Black" pitchFamily="34" charset="0"/>
              </a:rPr>
              <a:t> in „</a:t>
            </a:r>
            <a:r>
              <a:rPr lang="cs-CZ" sz="2400" dirty="0" err="1" smtClean="0">
                <a:latin typeface="Arial Black" pitchFamily="34" charset="0"/>
              </a:rPr>
              <a:t>An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latin typeface="Arial Black" pitchFamily="34" charset="0"/>
              </a:rPr>
              <a:t>Essay</a:t>
            </a:r>
            <a:r>
              <a:rPr lang="cs-CZ" sz="2400" dirty="0" smtClean="0">
                <a:latin typeface="Arial Black" pitchFamily="34" charset="0"/>
              </a:rPr>
              <a:t> on Man“,</a:t>
            </a:r>
          </a:p>
          <a:p>
            <a:r>
              <a:rPr lang="cs-CZ" sz="2400" dirty="0" smtClean="0">
                <a:latin typeface="Arial Black" pitchFamily="34" charset="0"/>
              </a:rPr>
              <a:t>  1944; jazyk, mýtus, morálka, filosofie, umění aj.)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907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60648"/>
            <a:ext cx="77768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Arial Black" pitchFamily="34" charset="0"/>
              </a:rPr>
              <a:t>DUCHOVĚDNÁ PEDAGOGIKA</a:t>
            </a:r>
          </a:p>
          <a:p>
            <a:r>
              <a:rPr lang="cs-CZ" sz="2000" dirty="0" smtClean="0">
                <a:latin typeface="Arial Black" pitchFamily="34" charset="0"/>
              </a:rPr>
              <a:t>Návaznost na </a:t>
            </a:r>
            <a:r>
              <a:rPr lang="cs-CZ" sz="2000" dirty="0" err="1" smtClean="0">
                <a:latin typeface="Arial Black" pitchFamily="34" charset="0"/>
              </a:rPr>
              <a:t>Diltheye</a:t>
            </a:r>
            <a:r>
              <a:rPr lang="cs-CZ" sz="2000" dirty="0" smtClean="0">
                <a:latin typeface="Arial Black" pitchFamily="34" charset="0"/>
              </a:rPr>
              <a:t>; důraz na osobnost vychovatele:  ani umělec, ani technolog – spíše prostředník dítěte a světa.</a:t>
            </a:r>
          </a:p>
          <a:p>
            <a:r>
              <a:rPr lang="cs-CZ" sz="2000" dirty="0" smtClean="0">
                <a:latin typeface="Arial Black" pitchFamily="34" charset="0"/>
              </a:rPr>
              <a:t>Eduard SPRANGER († 1963)</a:t>
            </a:r>
          </a:p>
          <a:p>
            <a:r>
              <a:rPr lang="cs-CZ" sz="2000" u="sng" dirty="0" smtClean="0">
                <a:latin typeface="Arial Black" pitchFamily="34" charset="0"/>
              </a:rPr>
              <a:t>Typologie osobností:</a:t>
            </a:r>
          </a:p>
          <a:p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ekonomický typ </a:t>
            </a:r>
            <a:r>
              <a:rPr lang="cs-CZ" sz="2000" dirty="0" smtClean="0">
                <a:latin typeface="Arial Black" pitchFamily="34" charset="0"/>
              </a:rPr>
              <a:t>- prakticky založený, stojí oběma nohama pevně na zemi</a:t>
            </a:r>
          </a:p>
          <a:p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náboženský</a:t>
            </a:r>
            <a:r>
              <a:rPr lang="cs-CZ" sz="2000" dirty="0" smtClean="0">
                <a:latin typeface="Arial Black" pitchFamily="34" charset="0"/>
              </a:rPr>
              <a:t>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typ</a:t>
            </a:r>
            <a:r>
              <a:rPr lang="cs-CZ" sz="2000" dirty="0" smtClean="0">
                <a:latin typeface="Arial Black" pitchFamily="34" charset="0"/>
              </a:rPr>
              <a:t> - oceňuje především duchovní hodnoty a zkušenosti</a:t>
            </a:r>
          </a:p>
          <a:p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teoretický typ </a:t>
            </a:r>
            <a:r>
              <a:rPr lang="cs-CZ" sz="2000" dirty="0" smtClean="0">
                <a:latin typeface="Arial Black" pitchFamily="34" charset="0"/>
              </a:rPr>
              <a:t>- zaměřuje se zejména na vědění a hledání pravdy</a:t>
            </a:r>
          </a:p>
          <a:p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estetický typ </a:t>
            </a:r>
            <a:r>
              <a:rPr lang="cs-CZ" sz="2000" dirty="0" smtClean="0">
                <a:latin typeface="Arial Black" pitchFamily="34" charset="0"/>
              </a:rPr>
              <a:t>- dokáže vychutnat každý okamžik a ocenit jeho krásu </a:t>
            </a:r>
          </a:p>
          <a:p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politický typ </a:t>
            </a:r>
            <a:r>
              <a:rPr lang="cs-CZ" sz="2000" dirty="0" smtClean="0">
                <a:latin typeface="Arial Black" pitchFamily="34" charset="0"/>
              </a:rPr>
              <a:t>- nevyšší hodnotou je pro něj moc, dychtí po dominantní roli</a:t>
            </a:r>
          </a:p>
          <a:p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sociální typ </a:t>
            </a:r>
            <a:r>
              <a:rPr lang="cs-CZ" sz="2000" dirty="0" smtClean="0">
                <a:latin typeface="Arial Black" pitchFamily="34" charset="0"/>
              </a:rPr>
              <a:t>- nejdůležitější je pro něj láska k druhým</a:t>
            </a:r>
          </a:p>
          <a:p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Ideální vychovatel by měl mít v sobě imanentně obsaženy všechny typy </a:t>
            </a:r>
            <a:r>
              <a:rPr lang="cs-CZ" sz="2000" u="sng" dirty="0" smtClean="0">
                <a:latin typeface="Arial Black" pitchFamily="34" charset="0"/>
              </a:rPr>
              <a:t>s vůdčí rolí typu sociálního</a:t>
            </a:r>
            <a:r>
              <a:rPr lang="cs-CZ" sz="2000" dirty="0" smtClean="0">
                <a:latin typeface="Arial Black" pitchFamily="34" charset="0"/>
              </a:rPr>
              <a:t>.</a:t>
            </a:r>
          </a:p>
          <a:p>
            <a:r>
              <a:rPr lang="cs-CZ" sz="2000" dirty="0" smtClean="0">
                <a:latin typeface="Arial Black" pitchFamily="34" charset="0"/>
              </a:rPr>
              <a:t> </a:t>
            </a:r>
            <a:endParaRPr lang="cs-CZ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88640"/>
            <a:ext cx="78488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Black" pitchFamily="34" charset="0"/>
              </a:rPr>
              <a:t>Herman NOHL († 1960)</a:t>
            </a:r>
          </a:p>
          <a:p>
            <a:r>
              <a:rPr lang="cs-CZ" sz="2000" dirty="0" smtClean="0">
                <a:latin typeface="Arial Black" pitchFamily="34" charset="0"/>
              </a:rPr>
              <a:t>Důraz na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humor</a:t>
            </a:r>
            <a:r>
              <a:rPr lang="cs-CZ" sz="2000" dirty="0" smtClean="0">
                <a:latin typeface="Arial Black" pitchFamily="34" charset="0"/>
              </a:rPr>
              <a:t> („prost ironie“) + „přátelskou lásku, která je silnější než všechny metody“. Dva směry výchovy: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Arial Black" pitchFamily="34" charset="0"/>
              </a:rPr>
              <a:t>A. VITA ACTIVA</a:t>
            </a:r>
          </a:p>
          <a:p>
            <a:r>
              <a:rPr lang="cs-CZ" sz="2000" dirty="0" smtClean="0">
                <a:latin typeface="Arial Black" pitchFamily="34" charset="0"/>
              </a:rPr>
              <a:t>Aktivující a iniciující výchova se zaměřením na </a:t>
            </a:r>
            <a:r>
              <a:rPr lang="cs-CZ" sz="2000" i="1" dirty="0" err="1" smtClean="0">
                <a:latin typeface="Arial Black" pitchFamily="34" charset="0"/>
              </a:rPr>
              <a:t>thymos</a:t>
            </a:r>
            <a:r>
              <a:rPr lang="cs-CZ" sz="2000" i="1" dirty="0" smtClean="0">
                <a:latin typeface="Arial Black" pitchFamily="34" charset="0"/>
              </a:rPr>
              <a:t> </a:t>
            </a:r>
            <a:r>
              <a:rPr lang="cs-CZ" sz="2000" dirty="0" smtClean="0">
                <a:latin typeface="Arial Black" pitchFamily="34" charset="0"/>
              </a:rPr>
              <a:t>(stojí mezi pudovostí a duchovností) ergo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kultivaci vůle a energie</a:t>
            </a:r>
            <a:r>
              <a:rPr lang="cs-CZ" sz="2000" dirty="0" smtClean="0">
                <a:latin typeface="Arial Black" pitchFamily="34" charset="0"/>
              </a:rPr>
              <a:t>; „radostné </a:t>
            </a:r>
            <a:r>
              <a:rPr lang="cs-CZ" sz="2000" dirty="0" err="1" smtClean="0">
                <a:latin typeface="Arial Black" pitchFamily="34" charset="0"/>
              </a:rPr>
              <a:t>zvnějšnění</a:t>
            </a:r>
            <a:r>
              <a:rPr lang="cs-CZ" sz="2000" dirty="0" smtClean="0">
                <a:latin typeface="Arial Black" pitchFamily="34" charset="0"/>
              </a:rPr>
              <a:t> sil“, které působí ve třech směrech: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latin typeface="Arial Black" pitchFamily="34" charset="0"/>
              </a:rPr>
              <a:t>Ad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momentální energie </a:t>
            </a:r>
            <a:r>
              <a:rPr lang="cs-CZ" sz="2000" dirty="0" smtClean="0">
                <a:latin typeface="Arial Black" pitchFamily="34" charset="0"/>
              </a:rPr>
              <a:t>(bdělost, iniciativa, pohotovost)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latin typeface="Arial Black" pitchFamily="34" charset="0"/>
              </a:rPr>
              <a:t>Ad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setrvalá energie </a:t>
            </a:r>
            <a:r>
              <a:rPr lang="cs-CZ" sz="2000" dirty="0" smtClean="0">
                <a:latin typeface="Arial Black" pitchFamily="34" charset="0"/>
              </a:rPr>
              <a:t>(vytrvalost, trpělivost)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latin typeface="Arial Black" pitchFamily="34" charset="0"/>
              </a:rPr>
              <a:t>Ad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uzavřená energie </a:t>
            </a:r>
            <a:r>
              <a:rPr lang="cs-CZ" sz="2000" dirty="0" smtClean="0">
                <a:latin typeface="Arial Black" pitchFamily="34" charset="0"/>
              </a:rPr>
              <a:t>(plánovitost, vnitřní konzistence)</a:t>
            </a:r>
          </a:p>
          <a:p>
            <a:pPr marL="457200" indent="-457200"/>
            <a:r>
              <a:rPr lang="cs-CZ" sz="2000" dirty="0" smtClean="0">
                <a:latin typeface="Arial Black" pitchFamily="34" charset="0"/>
              </a:rPr>
              <a:t>Skrze prožitek rozvoj příslušné osobní kvality.Vhodným</a:t>
            </a:r>
          </a:p>
          <a:p>
            <a:pPr marL="457200" indent="-457200"/>
            <a:r>
              <a:rPr lang="cs-CZ" sz="2000" dirty="0" smtClean="0">
                <a:latin typeface="Arial Black" pitchFamily="34" charset="0"/>
              </a:rPr>
              <a:t>prostředkem soutěžení s rolí cvičení a sportu.</a:t>
            </a:r>
          </a:p>
          <a:p>
            <a:pPr marL="457200" indent="-457200"/>
            <a:r>
              <a:rPr lang="cs-CZ" sz="2000" dirty="0" smtClean="0">
                <a:solidFill>
                  <a:srgbClr val="FF0000"/>
                </a:solidFill>
                <a:latin typeface="Arial Black" pitchFamily="34" charset="0"/>
              </a:rPr>
              <a:t>B. VITA CONTEMPLATIVA</a:t>
            </a:r>
          </a:p>
          <a:p>
            <a:pPr marL="457200" indent="-457200"/>
            <a:r>
              <a:rPr lang="cs-CZ" sz="2000" dirty="0" smtClean="0">
                <a:latin typeface="Arial Black" pitchFamily="34" charset="0"/>
              </a:rPr>
              <a:t>Důraz na vnitřní činnost a koncentraci; schopnost</a:t>
            </a:r>
          </a:p>
          <a:p>
            <a:pPr marL="457200" indent="-457200"/>
            <a:r>
              <a:rPr lang="cs-CZ" sz="2000" dirty="0" smtClean="0">
                <a:latin typeface="Arial Black" pitchFamily="34" charset="0"/>
              </a:rPr>
              <a:t>ztišení – dát prostor „pro tiché zabývání se sebou </a:t>
            </a:r>
          </a:p>
          <a:p>
            <a:pPr marL="457200" indent="-457200"/>
            <a:r>
              <a:rPr lang="cs-CZ" sz="2000" dirty="0" smtClean="0">
                <a:latin typeface="Arial Black" pitchFamily="34" charset="0"/>
              </a:rPr>
              <a:t>samým“. Rozvoj imaginace, duchovnosti, mravnosti, </a:t>
            </a:r>
          </a:p>
          <a:p>
            <a:pPr marL="457200" indent="-457200"/>
            <a:r>
              <a:rPr lang="cs-CZ" sz="2000" dirty="0" smtClean="0">
                <a:latin typeface="Arial Black" pitchFamily="34" charset="0"/>
              </a:rPr>
              <a:t>Transcendence (analogon k „pohybu pravdy“ Patočky).</a:t>
            </a:r>
            <a:endParaRPr lang="cs-CZ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064896" cy="737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 Black" pitchFamily="34" charset="0"/>
              </a:rPr>
              <a:t>Princip tzv.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ČINNÉ/PRAGMATICKÉ ŠKOLY</a:t>
            </a:r>
          </a:p>
          <a:p>
            <a:r>
              <a:rPr lang="cs-CZ" sz="2000" dirty="0" smtClean="0">
                <a:latin typeface="Arial Black" pitchFamily="34" charset="0"/>
              </a:rPr>
              <a:t>Hl. osobou John DEWEY († 1952)</a:t>
            </a:r>
          </a:p>
          <a:p>
            <a:r>
              <a:rPr lang="cs-CZ" sz="2000" dirty="0" smtClean="0">
                <a:latin typeface="Arial Black" pitchFamily="34" charset="0"/>
              </a:rPr>
              <a:t>	Dítě (žák) se stává centrem, kolem kterého krouží veškerá výchova, učební prostředky, atd. Žák má aktivně pracovat, žít vlastním životem a zmocňovat se aktivně životních zkušeností. Základním východiskem je hluboké studium psychologie dítěte.</a:t>
            </a:r>
          </a:p>
          <a:p>
            <a:r>
              <a:rPr lang="cs-CZ" sz="2000" dirty="0" smtClean="0">
                <a:latin typeface="Arial Black" pitchFamily="34" charset="0"/>
              </a:rPr>
              <a:t>	Vyučovací proces není chápán jako předávání systematicky uspořádaných vědomostí, ale jako rozvíjení dětské zkušenosti. Dítě je má získávat vlastní aktivitou a experimentováním; tato činnost ho výrazně motivuje, vzbuzuje zájem a vyvolává problémové situace.</a:t>
            </a:r>
          </a:p>
          <a:p>
            <a:r>
              <a:rPr lang="cs-CZ" sz="2000" dirty="0" smtClean="0">
                <a:latin typeface="Arial Black" pitchFamily="34" charset="0"/>
              </a:rPr>
              <a:t>	Učitel se mění v poradce, učebnice v pracovní příručky. V tomto duchu se rozvinula  mj. i projektová metoda.</a:t>
            </a:r>
          </a:p>
          <a:p>
            <a:r>
              <a:rPr lang="cs-CZ" sz="2000" dirty="0" smtClean="0">
                <a:latin typeface="Arial Black" pitchFamily="34" charset="0"/>
              </a:rPr>
              <a:t>	Vytýkán přemrštěný utilitarismus, ale to </a:t>
            </a:r>
            <a:r>
              <a:rPr lang="cs-CZ" sz="2000" dirty="0" err="1" smtClean="0">
                <a:latin typeface="Arial Black" pitchFamily="34" charset="0"/>
              </a:rPr>
              <a:t>Dewey</a:t>
            </a:r>
            <a:r>
              <a:rPr lang="cs-CZ" sz="2000" dirty="0" smtClean="0">
                <a:latin typeface="Arial Black" pitchFamily="34" charset="0"/>
              </a:rPr>
              <a:t> odmítá: „Nevyplácí se nám, připoutáváme-li své myšlenky příliš krátkým provazem ke sloupu užitečnosti. Způsob činnosti vyžaduje jisté šíře rozhledu a obrazivosti.“</a:t>
            </a:r>
          </a:p>
          <a:p>
            <a:endParaRPr lang="cs-CZ" sz="2000" dirty="0" smtClean="0">
              <a:latin typeface="Arial Black" pitchFamily="34" charset="0"/>
            </a:endParaRPr>
          </a:p>
          <a:p>
            <a:endParaRPr lang="cs-CZ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16632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dirty="0" smtClean="0">
              <a:latin typeface="Arial Black" pitchFamily="34" charset="0"/>
            </a:endParaRPr>
          </a:p>
          <a:p>
            <a:pPr algn="ctr"/>
            <a:r>
              <a:rPr lang="cs-CZ" sz="2800" dirty="0" smtClean="0">
                <a:latin typeface="Arial Black" pitchFamily="34" charset="0"/>
              </a:rPr>
              <a:t>TRESŤ  HISTORIE  VÝCHOVY</a:t>
            </a:r>
          </a:p>
          <a:p>
            <a:pPr algn="ctr"/>
            <a:endParaRPr lang="cs-CZ" sz="2400" dirty="0" smtClean="0">
              <a:latin typeface="Arial Black" pitchFamily="34" charset="0"/>
            </a:endParaRPr>
          </a:p>
          <a:p>
            <a:pPr marL="914400" lvl="1" indent="-457200">
              <a:buAutoNum type="arabicPeriod"/>
            </a:pP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doba EDUKAČNÍ</a:t>
            </a:r>
          </a:p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	I. </a:t>
            </a:r>
            <a:r>
              <a:rPr lang="cs-CZ" sz="2800" dirty="0" smtClean="0">
                <a:solidFill>
                  <a:srgbClr val="0070C0"/>
                </a:solidFill>
                <a:latin typeface="Arial Black" pitchFamily="34" charset="0"/>
              </a:rPr>
              <a:t>archetypy</a:t>
            </a:r>
            <a:r>
              <a:rPr lang="cs-CZ" sz="2800" dirty="0" smtClean="0">
                <a:latin typeface="Arial Black" pitchFamily="34" charset="0"/>
              </a:rPr>
              <a:t> výchovy:</a:t>
            </a:r>
          </a:p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		a) řecká PAIDEIA;</a:t>
            </a:r>
          </a:p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		b) křesťanské EDUCATIO;</a:t>
            </a:r>
          </a:p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		c) Komenského EMENDATIO 		       RERUM HUMANARUM</a:t>
            </a:r>
          </a:p>
          <a:p>
            <a:pPr marL="914400" lvl="1" indent="-457200"/>
            <a:r>
              <a:rPr lang="cs-CZ" sz="2400" dirty="0" smtClean="0">
                <a:latin typeface="Arial Black" pitchFamily="34" charset="0"/>
              </a:rPr>
              <a:t>			/náprava věcí lidských/</a:t>
            </a:r>
          </a:p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	II. „škola“ versus </a:t>
            </a:r>
            <a:r>
              <a:rPr lang="cs-CZ" sz="2800" dirty="0" err="1" smtClean="0">
                <a:latin typeface="Arial Black" pitchFamily="34" charset="0"/>
              </a:rPr>
              <a:t>scholé</a:t>
            </a:r>
            <a:endParaRPr lang="cs-CZ" sz="2800" dirty="0" smtClean="0">
              <a:latin typeface="Arial Black" pitchFamily="34" charset="0"/>
            </a:endParaRPr>
          </a:p>
          <a:p>
            <a:pPr marL="914400" lvl="1" indent="-457200">
              <a:buAutoNum type="arabicPeriod" startAt="2"/>
            </a:pP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doba POSTEDUKAČNÍ</a:t>
            </a:r>
          </a:p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		</a:t>
            </a:r>
            <a:r>
              <a:rPr lang="cs-CZ" sz="2800" dirty="0" smtClean="0">
                <a:solidFill>
                  <a:srgbClr val="0070C0"/>
                </a:solidFill>
                <a:latin typeface="Arial Black" pitchFamily="34" charset="0"/>
              </a:rPr>
              <a:t>antinomie</a:t>
            </a:r>
            <a:r>
              <a:rPr lang="cs-CZ" sz="2800" dirty="0" smtClean="0">
                <a:latin typeface="Arial Black" pitchFamily="34" charset="0"/>
              </a:rPr>
              <a:t> výchovy </a:t>
            </a:r>
          </a:p>
          <a:p>
            <a:pPr marL="914400" lvl="1" indent="-457200"/>
            <a:r>
              <a:rPr lang="cs-CZ" sz="2800" dirty="0" smtClean="0">
                <a:latin typeface="Arial Black" pitchFamily="34" charset="0"/>
              </a:rPr>
              <a:t>				(</a:t>
            </a:r>
            <a:r>
              <a:rPr lang="cs-CZ" sz="2800" dirty="0" err="1" smtClean="0">
                <a:latin typeface="Arial Black" pitchFamily="34" charset="0"/>
              </a:rPr>
              <a:t>Fink</a:t>
            </a:r>
            <a:r>
              <a:rPr lang="cs-CZ" sz="2800" dirty="0" smtClean="0">
                <a:latin typeface="Arial Black" pitchFamily="34" charset="0"/>
              </a:rPr>
              <a:t>, Pelcová)</a:t>
            </a:r>
            <a:endParaRPr lang="cs-CZ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332656"/>
            <a:ext cx="7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6632"/>
            <a:ext cx="8352928" cy="791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MONTESSORI školy</a:t>
            </a:r>
          </a:p>
          <a:p>
            <a:r>
              <a:rPr lang="cs-CZ" sz="2200" dirty="0" smtClean="0">
                <a:latin typeface="Arial Black" pitchFamily="34" charset="0"/>
              </a:rPr>
              <a:t>Zakladatelka MUDr. Maria </a:t>
            </a:r>
            <a:r>
              <a:rPr lang="cs-CZ" sz="2200" dirty="0" err="1" smtClean="0">
                <a:latin typeface="Arial Black" pitchFamily="34" charset="0"/>
              </a:rPr>
              <a:t>Montessori</a:t>
            </a:r>
            <a:r>
              <a:rPr lang="cs-CZ" sz="2200" dirty="0" smtClean="0">
                <a:latin typeface="Arial Black" pitchFamily="34" charset="0"/>
              </a:rPr>
              <a:t> (1870-1952).</a:t>
            </a:r>
          </a:p>
          <a:p>
            <a:r>
              <a:rPr lang="cs-CZ" sz="2200" dirty="0" smtClean="0">
                <a:latin typeface="Arial Black" pitchFamily="34" charset="0"/>
              </a:rPr>
              <a:t>První školy od r. 1907. </a:t>
            </a:r>
          </a:p>
          <a:p>
            <a:r>
              <a:rPr lang="cs-CZ" sz="2200" u="sng" dirty="0" smtClean="0">
                <a:latin typeface="Arial Black" pitchFamily="34" charset="0"/>
              </a:rPr>
              <a:t>Principy:</a:t>
            </a:r>
          </a:p>
          <a:p>
            <a:r>
              <a:rPr lang="cs-CZ" sz="2000" dirty="0" smtClean="0">
                <a:latin typeface="Arial Black" pitchFamily="34" charset="0"/>
              </a:rPr>
              <a:t>*Podpora činnosti dítěte - učitel jako </a:t>
            </a:r>
            <a:r>
              <a:rPr lang="cs-CZ" sz="2000" dirty="0" err="1" smtClean="0">
                <a:solidFill>
                  <a:srgbClr val="0070C0"/>
                </a:solidFill>
                <a:latin typeface="Arial Black" pitchFamily="34" charset="0"/>
              </a:rPr>
              <a:t>facilitátor</a:t>
            </a:r>
            <a:r>
              <a:rPr lang="cs-CZ" sz="2000" dirty="0" smtClean="0">
                <a:latin typeface="Arial Black" pitchFamily="34" charset="0"/>
              </a:rPr>
              <a:t> („Pomoz mi, abych to dokázal sám.“). </a:t>
            </a:r>
          </a:p>
          <a:p>
            <a:r>
              <a:rPr lang="cs-CZ" sz="2000" dirty="0" smtClean="0">
                <a:latin typeface="Arial Black" pitchFamily="34" charset="0"/>
              </a:rPr>
              <a:t>*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Nenapomínání</a:t>
            </a:r>
            <a:r>
              <a:rPr lang="cs-CZ" sz="2000" dirty="0" smtClean="0">
                <a:latin typeface="Arial Black" pitchFamily="34" charset="0"/>
              </a:rPr>
              <a:t>, absence trestů, nenátlakový přístup. </a:t>
            </a:r>
          </a:p>
          <a:p>
            <a:r>
              <a:rPr lang="cs-CZ" sz="2000" dirty="0" smtClean="0">
                <a:latin typeface="Arial Black" pitchFamily="34" charset="0"/>
              </a:rPr>
              <a:t>*Užití materiálů a pomůcek s ohledem na věk a psychický vývoj dítěte. </a:t>
            </a:r>
          </a:p>
          <a:p>
            <a:r>
              <a:rPr lang="cs-CZ" sz="2000" dirty="0" smtClean="0">
                <a:latin typeface="Arial Black" pitchFamily="34" charset="0"/>
              </a:rPr>
              <a:t>*Přiměřené užití uznání, snaha o nevybudování závislosti dítěte na pochvalách. </a:t>
            </a:r>
          </a:p>
          <a:p>
            <a:r>
              <a:rPr lang="cs-CZ" sz="2000" dirty="0" smtClean="0">
                <a:latin typeface="Arial Black" pitchFamily="34" charset="0"/>
              </a:rPr>
              <a:t>*Posílení zdravého sebevědomí a sebedůvěry dítěte, podpora jeho bezpečí. </a:t>
            </a:r>
          </a:p>
          <a:p>
            <a:r>
              <a:rPr lang="cs-CZ" sz="2000" dirty="0" smtClean="0">
                <a:latin typeface="Arial Black" pitchFamily="34" charset="0"/>
              </a:rPr>
              <a:t>*Princip tzv.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dělené odpovědnosti </a:t>
            </a:r>
            <a:r>
              <a:rPr lang="cs-CZ" sz="2000" dirty="0" smtClean="0">
                <a:latin typeface="Arial Black" pitchFamily="34" charset="0"/>
              </a:rPr>
              <a:t>(dítěti je poskytována svoboda pouze v těch případech, kdy je schopno s ní adekvátně naložit). </a:t>
            </a:r>
          </a:p>
          <a:p>
            <a:r>
              <a:rPr lang="cs-CZ" sz="2000" dirty="0" smtClean="0">
                <a:latin typeface="Arial Black" pitchFamily="34" charset="0"/>
              </a:rPr>
              <a:t>*Dítě aktivně přispívá ke konstrukci svého vzdělání. </a:t>
            </a:r>
          </a:p>
          <a:p>
            <a:r>
              <a:rPr lang="cs-CZ" sz="2000" dirty="0" smtClean="0">
                <a:latin typeface="Arial Black" pitchFamily="34" charset="0"/>
              </a:rPr>
              <a:t>*Možnost volby materiálů a pracovního místa. Poté důraz na </a:t>
            </a:r>
            <a:r>
              <a:rPr lang="cs-CZ" sz="2000" dirty="0" smtClean="0">
                <a:solidFill>
                  <a:srgbClr val="0070C0"/>
                </a:solidFill>
                <a:latin typeface="Arial Black" pitchFamily="34" charset="0"/>
              </a:rPr>
              <a:t>koncentraci</a:t>
            </a:r>
            <a:r>
              <a:rPr lang="cs-CZ" sz="2000" dirty="0" smtClean="0">
                <a:latin typeface="Arial Black" pitchFamily="34" charset="0"/>
              </a:rPr>
              <a:t> (nerušit!).</a:t>
            </a:r>
          </a:p>
          <a:p>
            <a:r>
              <a:rPr lang="cs-CZ" sz="2000" dirty="0" smtClean="0">
                <a:latin typeface="Arial Black" pitchFamily="34" charset="0"/>
              </a:rPr>
              <a:t>*„Připravené prostředí“ v </a:t>
            </a:r>
            <a:r>
              <a:rPr lang="cs-CZ" sz="2000" dirty="0" err="1" smtClean="0">
                <a:latin typeface="Arial Black" pitchFamily="34" charset="0"/>
              </a:rPr>
              <a:t>Montessori</a:t>
            </a:r>
            <a:r>
              <a:rPr lang="cs-CZ" sz="2000" dirty="0" smtClean="0">
                <a:latin typeface="Arial Black" pitchFamily="34" charset="0"/>
              </a:rPr>
              <a:t> třídě beroucí v potaz vývoj žáků a jejich schopnosti.</a:t>
            </a:r>
          </a:p>
          <a:p>
            <a:endParaRPr lang="cs-CZ" sz="2000" dirty="0" smtClean="0">
              <a:latin typeface="Arial Black" pitchFamily="34" charset="0"/>
            </a:endParaRPr>
          </a:p>
          <a:p>
            <a:endParaRPr lang="cs-CZ" sz="2200" dirty="0" smtClean="0">
              <a:latin typeface="Arial Black" pitchFamily="34" charset="0"/>
            </a:endParaRPr>
          </a:p>
          <a:p>
            <a:endParaRPr lang="cs-CZ" sz="2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260648"/>
            <a:ext cx="7560840" cy="688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DALTONSKÉ ŠKOLY</a:t>
            </a:r>
          </a:p>
          <a:p>
            <a:r>
              <a:rPr lang="cs-CZ" sz="2400" dirty="0" smtClean="0">
                <a:latin typeface="Arial Black" pitchFamily="34" charset="0"/>
              </a:rPr>
              <a:t>Experimentální střední školu založila v Daltonu (USA) </a:t>
            </a:r>
            <a:r>
              <a:rPr lang="cs-CZ" sz="2400" dirty="0" smtClean="0">
                <a:solidFill>
                  <a:srgbClr val="0070C0"/>
                </a:solidFill>
                <a:latin typeface="Arial Black" pitchFamily="34" charset="0"/>
              </a:rPr>
              <a:t>Helen</a:t>
            </a:r>
            <a:r>
              <a:rPr lang="cs-CZ" sz="2400" dirty="0" smtClean="0">
                <a:latin typeface="Arial Black" pitchFamily="34" charset="0"/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  <a:latin typeface="Arial Black" pitchFamily="34" charset="0"/>
              </a:rPr>
              <a:t>Parkhurst</a:t>
            </a:r>
            <a:r>
              <a:rPr lang="cs-CZ" sz="2400" dirty="0" err="1" smtClean="0">
                <a:latin typeface="Arial Black" pitchFamily="34" charset="0"/>
              </a:rPr>
              <a:t>ová</a:t>
            </a:r>
            <a:r>
              <a:rPr lang="cs-CZ" sz="2400" dirty="0" smtClean="0">
                <a:latin typeface="Arial Black" pitchFamily="34" charset="0"/>
              </a:rPr>
              <a:t> r. 1919. Inspirovala se u M. </a:t>
            </a:r>
            <a:r>
              <a:rPr lang="cs-CZ" sz="2400" dirty="0" err="1" smtClean="0">
                <a:latin typeface="Arial Black" pitchFamily="34" charset="0"/>
              </a:rPr>
              <a:t>Montessori</a:t>
            </a:r>
            <a:r>
              <a:rPr lang="cs-CZ" sz="2400" dirty="0" smtClean="0">
                <a:latin typeface="Arial Black" pitchFamily="34" charset="0"/>
              </a:rPr>
              <a:t>, jejíž byla žákyní. U nás </a:t>
            </a:r>
            <a:r>
              <a:rPr lang="cs-CZ" sz="2400" dirty="0" err="1" smtClean="0">
                <a:latin typeface="Arial Black" pitchFamily="34" charset="0"/>
              </a:rPr>
              <a:t>Daltonské</a:t>
            </a:r>
            <a:r>
              <a:rPr lang="cs-CZ" sz="2400" dirty="0" smtClean="0">
                <a:latin typeface="Arial Black" pitchFamily="34" charset="0"/>
              </a:rPr>
              <a:t> postupy využívala ve 30. letech 20. stol. řada Zlínských škol a škola Příhodova.  </a:t>
            </a:r>
          </a:p>
          <a:p>
            <a:r>
              <a:rPr lang="cs-CZ" sz="2400" dirty="0" smtClean="0">
                <a:latin typeface="Arial Black" pitchFamily="34" charset="0"/>
              </a:rPr>
              <a:t>Po dlouhé odmlce začaly školy s </a:t>
            </a:r>
            <a:r>
              <a:rPr lang="cs-CZ" sz="2400" dirty="0" err="1" smtClean="0">
                <a:latin typeface="Arial Black" pitchFamily="34" charset="0"/>
              </a:rPr>
              <a:t>daltonskými</a:t>
            </a:r>
            <a:r>
              <a:rPr lang="cs-CZ" sz="2400" dirty="0" smtClean="0">
                <a:latin typeface="Arial Black" pitchFamily="34" charset="0"/>
              </a:rPr>
              <a:t> prvky v ČR vznikat r. 1996 (</a:t>
            </a:r>
            <a:r>
              <a:rPr lang="cs-CZ" sz="2400" dirty="0" err="1" smtClean="0">
                <a:latin typeface="Arial Black" pitchFamily="34" charset="0"/>
              </a:rPr>
              <a:t>t.č</a:t>
            </a:r>
            <a:r>
              <a:rPr lang="cs-CZ" sz="2400" dirty="0" smtClean="0">
                <a:latin typeface="Arial Black" pitchFamily="34" charset="0"/>
              </a:rPr>
              <a:t>. cca 25 škol – i SŠ; centrem Brno).</a:t>
            </a:r>
          </a:p>
          <a:p>
            <a:r>
              <a:rPr lang="cs-CZ" sz="2400" dirty="0" smtClean="0">
                <a:latin typeface="Arial Black" pitchFamily="34" charset="0"/>
              </a:rPr>
              <a:t>* Princip: volnost limitovaná odpovědností</a:t>
            </a:r>
          </a:p>
          <a:p>
            <a:r>
              <a:rPr lang="cs-CZ" sz="2400" dirty="0" smtClean="0">
                <a:latin typeface="Arial Black" pitchFamily="34" charset="0"/>
              </a:rPr>
              <a:t>* „Smlouvy“ o zvládnutí učiva</a:t>
            </a:r>
          </a:p>
          <a:p>
            <a:r>
              <a:rPr lang="cs-CZ" sz="2400" dirty="0" smtClean="0">
                <a:latin typeface="Arial Black" pitchFamily="34" charset="0"/>
              </a:rPr>
              <a:t>* Pro zlepšování mluveného projevu se pořádají dětské konference k různým tématům.</a:t>
            </a:r>
          </a:p>
          <a:p>
            <a:r>
              <a:rPr lang="cs-CZ" sz="2400" dirty="0" smtClean="0">
                <a:latin typeface="Arial Black" pitchFamily="34" charset="0"/>
              </a:rPr>
              <a:t>* Volba předmětu; spolupráce ve třídě; řešení úkolů vyvěšováno „veřejně“</a:t>
            </a:r>
          </a:p>
          <a:p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424936" cy="688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WALDORFSKÉ školy</a:t>
            </a:r>
          </a:p>
          <a:p>
            <a:r>
              <a:rPr lang="cs-CZ" sz="2400" dirty="0" smtClean="0">
                <a:latin typeface="Arial Black" pitchFamily="34" charset="0"/>
              </a:rPr>
              <a:t>Zakladatel Rudolf STEINER (1861-1925).</a:t>
            </a:r>
          </a:p>
          <a:p>
            <a:r>
              <a:rPr lang="cs-CZ" sz="2400" dirty="0" smtClean="0">
                <a:latin typeface="Arial Black" pitchFamily="34" charset="0"/>
              </a:rPr>
              <a:t>1919 „Svobodná waldorfská škola“ (u Stuttgartu).</a:t>
            </a:r>
          </a:p>
          <a:p>
            <a:r>
              <a:rPr lang="cs-CZ" sz="2400" dirty="0" smtClean="0">
                <a:latin typeface="Arial Black" pitchFamily="34" charset="0"/>
              </a:rPr>
              <a:t>To ZŠ s 8 třídami; postupně i vyšší školství, včetně „Svobodné VŠ pro duchovní vědu“ (</a:t>
            </a:r>
            <a:r>
              <a:rPr lang="cs-CZ" sz="2400" dirty="0" err="1" smtClean="0">
                <a:latin typeface="Arial Black" pitchFamily="34" charset="0"/>
              </a:rPr>
              <a:t>Dornach</a:t>
            </a:r>
            <a:r>
              <a:rPr lang="cs-CZ" sz="2400" dirty="0" smtClean="0">
                <a:latin typeface="Arial Black" pitchFamily="34" charset="0"/>
              </a:rPr>
              <a:t> u Basileje)</a:t>
            </a:r>
          </a:p>
          <a:p>
            <a:r>
              <a:rPr lang="cs-CZ" sz="2400" u="sng" dirty="0" smtClean="0">
                <a:latin typeface="Arial Black" pitchFamily="34" charset="0"/>
              </a:rPr>
              <a:t>Principy:</a:t>
            </a:r>
          </a:p>
          <a:p>
            <a:r>
              <a:rPr lang="cs-CZ" sz="2200" dirty="0" smtClean="0">
                <a:latin typeface="Arial Black" pitchFamily="34" charset="0"/>
              </a:rPr>
              <a:t>* Souvislosti a </a:t>
            </a:r>
            <a:r>
              <a:rPr lang="cs-CZ" sz="2200" dirty="0" smtClean="0">
                <a:solidFill>
                  <a:srgbClr val="0070C0"/>
                </a:solidFill>
                <a:latin typeface="Arial Black" pitchFamily="34" charset="0"/>
              </a:rPr>
              <a:t>rozumění</a:t>
            </a:r>
            <a:r>
              <a:rPr lang="cs-CZ" sz="2200" dirty="0" smtClean="0">
                <a:latin typeface="Arial Black" pitchFamily="34" charset="0"/>
              </a:rPr>
              <a:t> &gt; poznatky a fakta</a:t>
            </a:r>
          </a:p>
          <a:p>
            <a:r>
              <a:rPr lang="cs-CZ" sz="2200" dirty="0" smtClean="0">
                <a:latin typeface="Arial Black" pitchFamily="34" charset="0"/>
              </a:rPr>
              <a:t>* Důraz na rozvoj </a:t>
            </a:r>
            <a:r>
              <a:rPr lang="cs-CZ" sz="2200" dirty="0" smtClean="0">
                <a:solidFill>
                  <a:srgbClr val="0070C0"/>
                </a:solidFill>
                <a:latin typeface="Arial Black" pitchFamily="34" charset="0"/>
              </a:rPr>
              <a:t>smyslů</a:t>
            </a:r>
          </a:p>
          <a:p>
            <a:r>
              <a:rPr lang="cs-CZ" sz="2200" dirty="0" smtClean="0">
                <a:latin typeface="Arial Black" pitchFamily="34" charset="0"/>
              </a:rPr>
              <a:t>* Edukace přiměřená podle </a:t>
            </a:r>
            <a:r>
              <a:rPr lang="cs-CZ" sz="2200" dirty="0" smtClean="0">
                <a:solidFill>
                  <a:srgbClr val="0070C0"/>
                </a:solidFill>
                <a:latin typeface="Arial Black" pitchFamily="34" charset="0"/>
              </a:rPr>
              <a:t>sedmiletých period</a:t>
            </a:r>
            <a:r>
              <a:rPr lang="cs-CZ" sz="2200" dirty="0" smtClean="0">
                <a:latin typeface="Arial Black" pitchFamily="34" charset="0"/>
              </a:rPr>
              <a:t>:</a:t>
            </a:r>
          </a:p>
          <a:p>
            <a:r>
              <a:rPr lang="cs-CZ" sz="2200" dirty="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cs-CZ" sz="2200" dirty="0" smtClean="0">
                <a:latin typeface="Arial Black" pitchFamily="34" charset="0"/>
              </a:rPr>
              <a:t>1. Rituál – řeč – náboženství</a:t>
            </a:r>
          </a:p>
          <a:p>
            <a:r>
              <a:rPr lang="cs-CZ" sz="2200" dirty="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cs-CZ" sz="2200" dirty="0" smtClean="0">
                <a:latin typeface="Arial Black" pitchFamily="34" charset="0"/>
              </a:rPr>
              <a:t>2. Mýtus – umění</a:t>
            </a:r>
          </a:p>
          <a:p>
            <a:r>
              <a:rPr lang="cs-CZ" sz="2200" dirty="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cs-CZ" sz="2200" dirty="0" smtClean="0">
                <a:latin typeface="Arial Black" pitchFamily="34" charset="0"/>
              </a:rPr>
              <a:t>3. Věda – logos</a:t>
            </a:r>
          </a:p>
          <a:p>
            <a:r>
              <a:rPr lang="cs-CZ" sz="2200" dirty="0" smtClean="0">
                <a:latin typeface="Arial Black" pitchFamily="34" charset="0"/>
              </a:rPr>
              <a:t>* Postupně by měli krystalizovat žáci s vlohami intelektuálními, uměleckými či řemeslnými.</a:t>
            </a:r>
          </a:p>
          <a:p>
            <a:r>
              <a:rPr lang="cs-CZ" sz="2200" dirty="0" smtClean="0">
                <a:latin typeface="Arial Black" pitchFamily="34" charset="0"/>
              </a:rPr>
              <a:t>* U učitelů důraz na </a:t>
            </a:r>
            <a:r>
              <a:rPr lang="cs-CZ" sz="2200" dirty="0" smtClean="0">
                <a:solidFill>
                  <a:srgbClr val="0070C0"/>
                </a:solidFill>
                <a:latin typeface="Arial Black" pitchFamily="34" charset="0"/>
              </a:rPr>
              <a:t>pedagogický étos</a:t>
            </a:r>
          </a:p>
          <a:p>
            <a:r>
              <a:rPr lang="cs-CZ" sz="2200" dirty="0" smtClean="0">
                <a:latin typeface="Arial Black" pitchFamily="34" charset="0"/>
              </a:rPr>
              <a:t>-------------</a:t>
            </a:r>
          </a:p>
          <a:p>
            <a:r>
              <a:rPr lang="cs-CZ" sz="2200" dirty="0" smtClean="0">
                <a:latin typeface="Arial Black" pitchFamily="34" charset="0"/>
              </a:rPr>
              <a:t>V ČR tři LYCEA (</a:t>
            </a:r>
            <a:r>
              <a:rPr lang="cs-CZ" sz="2200" dirty="0" err="1" smtClean="0">
                <a:latin typeface="Arial Black" pitchFamily="34" charset="0"/>
              </a:rPr>
              <a:t>Pha</a:t>
            </a:r>
            <a:r>
              <a:rPr lang="cs-CZ" sz="2200" dirty="0" smtClean="0">
                <a:latin typeface="Arial Black" pitchFamily="34" charset="0"/>
              </a:rPr>
              <a:t>-</a:t>
            </a:r>
            <a:r>
              <a:rPr lang="cs-CZ" sz="2200" dirty="0" err="1" smtClean="0">
                <a:latin typeface="Arial Black" pitchFamily="34" charset="0"/>
              </a:rPr>
              <a:t>Opatov</a:t>
            </a:r>
            <a:r>
              <a:rPr lang="cs-CZ" sz="2200" dirty="0" smtClean="0">
                <a:latin typeface="Arial Black" pitchFamily="34" charset="0"/>
              </a:rPr>
              <a:t>, Ostrava, Semily) – 2 r. jednotně, pak větve </a:t>
            </a:r>
            <a:r>
              <a:rPr lang="cs-CZ" sz="2200" dirty="0" err="1" smtClean="0">
                <a:latin typeface="Arial Black" pitchFamily="34" charset="0"/>
              </a:rPr>
              <a:t>přír.věd</a:t>
            </a:r>
            <a:r>
              <a:rPr lang="cs-CZ" sz="2200" dirty="0" smtClean="0">
                <a:latin typeface="Arial Black" pitchFamily="34" charset="0"/>
              </a:rPr>
              <a:t>. a humanitní</a:t>
            </a:r>
            <a:endParaRPr lang="cs-CZ" sz="2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16632"/>
            <a:ext cx="813690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>
                <a:solidFill>
                  <a:srgbClr val="FF0000"/>
                </a:solidFill>
                <a:latin typeface="Arial Black" pitchFamily="34" charset="0"/>
              </a:rPr>
              <a:t>ANTINOMIE  VÝCHOVY</a:t>
            </a:r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1. Výchova jako POMOC versus výchova jako MANIPULACE</a:t>
            </a:r>
          </a:p>
          <a:p>
            <a:r>
              <a:rPr lang="cs-CZ" sz="2000" dirty="0" smtClean="0">
                <a:latin typeface="Arial Black" pitchFamily="34" charset="0"/>
              </a:rPr>
              <a:t> </a:t>
            </a:r>
          </a:p>
          <a:p>
            <a:r>
              <a:rPr lang="cs-CZ" sz="2000" dirty="0" smtClean="0">
                <a:latin typeface="Arial Black" pitchFamily="34" charset="0"/>
              </a:rPr>
              <a:t>2. MOC vychovatele  versus  jeho BEZMOC</a:t>
            </a:r>
          </a:p>
          <a:p>
            <a:r>
              <a:rPr lang="cs-CZ" sz="2000" dirty="0" smtClean="0">
                <a:latin typeface="Arial Black" pitchFamily="34" charset="0"/>
              </a:rPr>
              <a:t> </a:t>
            </a:r>
          </a:p>
          <a:p>
            <a:r>
              <a:rPr lang="cs-CZ" sz="2000" dirty="0" smtClean="0">
                <a:latin typeface="Arial Black" pitchFamily="34" charset="0"/>
              </a:rPr>
              <a:t>3. Výchova nemá konce aneb i vychovatel je VYCHOVÁVÁN (</a:t>
            </a:r>
            <a:r>
              <a:rPr lang="cs-CZ" sz="2000" dirty="0" err="1" smtClean="0">
                <a:latin typeface="Arial Black" pitchFamily="34" charset="0"/>
              </a:rPr>
              <a:t>educandus</a:t>
            </a:r>
            <a:r>
              <a:rPr lang="cs-CZ" sz="2000" dirty="0" smtClean="0">
                <a:latin typeface="Arial Black" pitchFamily="34" charset="0"/>
              </a:rPr>
              <a:t>)</a:t>
            </a:r>
          </a:p>
          <a:p>
            <a:r>
              <a:rPr lang="cs-CZ" sz="2000" dirty="0" smtClean="0">
                <a:latin typeface="Arial Black" pitchFamily="34" charset="0"/>
              </a:rPr>
              <a:t> </a:t>
            </a:r>
          </a:p>
          <a:p>
            <a:r>
              <a:rPr lang="cs-CZ" sz="2000" dirty="0" smtClean="0">
                <a:latin typeface="Arial Black" pitchFamily="34" charset="0"/>
              </a:rPr>
              <a:t>4. Společný nárok kultury versus jedinečnost INDIVIDUALITY</a:t>
            </a:r>
          </a:p>
          <a:p>
            <a:r>
              <a:rPr lang="cs-CZ" sz="2000" dirty="0" smtClean="0">
                <a:latin typeface="Arial Black" pitchFamily="34" charset="0"/>
              </a:rPr>
              <a:t> </a:t>
            </a:r>
          </a:p>
          <a:p>
            <a:r>
              <a:rPr lang="cs-CZ" sz="2000" dirty="0" smtClean="0">
                <a:latin typeface="Arial Black" pitchFamily="34" charset="0"/>
              </a:rPr>
              <a:t>5. Výchova k POVOLÁNÍ  versus výchova k LIDSTVÍ</a:t>
            </a:r>
          </a:p>
          <a:p>
            <a:r>
              <a:rPr lang="cs-CZ" sz="2000" dirty="0" smtClean="0">
                <a:latin typeface="Arial Black" pitchFamily="34" charset="0"/>
              </a:rPr>
              <a:t> </a:t>
            </a:r>
          </a:p>
          <a:p>
            <a:r>
              <a:rPr lang="cs-CZ" sz="2000" dirty="0" smtClean="0">
                <a:latin typeface="Arial Black" pitchFamily="34" charset="0"/>
              </a:rPr>
              <a:t>6. MEZE a MOŽNOSTI výchovy samé</a:t>
            </a:r>
          </a:p>
          <a:p>
            <a:r>
              <a:rPr lang="cs-CZ" sz="2000" dirty="0" smtClean="0">
                <a:latin typeface="Arial Black" pitchFamily="34" charset="0"/>
              </a:rPr>
              <a:t>		(sféra formování versus sféra svobody)</a:t>
            </a:r>
          </a:p>
          <a:p>
            <a:r>
              <a:rPr lang="cs-CZ" sz="2000" dirty="0" smtClean="0">
                <a:latin typeface="Arial Black" pitchFamily="34" charset="0"/>
              </a:rPr>
              <a:t>7. SYSTEMATIČNOST výchovy  versus riziko   							PEDANTERIE</a:t>
            </a:r>
          </a:p>
          <a:p>
            <a:r>
              <a:rPr lang="cs-CZ" sz="2000" dirty="0" smtClean="0">
                <a:latin typeface="Arial Black" pitchFamily="34" charset="0"/>
              </a:rPr>
              <a:t>8. Škola HROU  versus  škola PRÁCE a STUDIA</a:t>
            </a:r>
          </a:p>
          <a:p>
            <a:r>
              <a:rPr lang="cs-CZ" sz="2000" dirty="0" smtClean="0">
                <a:latin typeface="Arial Black" pitchFamily="34" charset="0"/>
              </a:rPr>
              <a:t> </a:t>
            </a:r>
          </a:p>
          <a:p>
            <a:r>
              <a:rPr lang="cs-CZ" sz="2000" dirty="0">
                <a:latin typeface="Arial Black" pitchFamily="34" charset="0"/>
              </a:rPr>
              <a:t>9</a:t>
            </a:r>
            <a:r>
              <a:rPr lang="cs-CZ" sz="2000" dirty="0" smtClean="0">
                <a:latin typeface="Arial Black" pitchFamily="34" charset="0"/>
              </a:rPr>
              <a:t>. Velikost IDEÁLŮ versus REALITA prostředků</a:t>
            </a:r>
          </a:p>
          <a:p>
            <a:endParaRPr lang="cs-CZ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88640"/>
            <a:ext cx="806489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itchFamily="34" charset="0"/>
              </a:rPr>
              <a:t>ad </a:t>
            </a:r>
            <a:r>
              <a:rPr lang="cs-CZ" sz="2800" dirty="0" err="1" smtClean="0">
                <a:latin typeface="Arial Black" pitchFamily="34" charset="0"/>
              </a:rPr>
              <a:t>Ia</a:t>
            </a:r>
            <a:r>
              <a:rPr lang="cs-CZ" sz="2800" dirty="0" smtClean="0">
                <a:latin typeface="Arial Black" pitchFamily="34" charset="0"/>
              </a:rPr>
              <a:t>): 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PAIDEIA</a:t>
            </a:r>
          </a:p>
          <a:p>
            <a:r>
              <a:rPr lang="cs-CZ" sz="2400" dirty="0" smtClean="0">
                <a:latin typeface="Arial Black" pitchFamily="34" charset="0"/>
              </a:rPr>
              <a:t>Je především </a:t>
            </a:r>
            <a:r>
              <a:rPr lang="cs-CZ" sz="2400" dirty="0" smtClean="0">
                <a:solidFill>
                  <a:srgbClr val="00B050"/>
                </a:solidFill>
                <a:latin typeface="Arial Black" pitchFamily="34" charset="0"/>
              </a:rPr>
              <a:t>péčí o duši </a:t>
            </a:r>
            <a:r>
              <a:rPr lang="cs-CZ" sz="2400" dirty="0" smtClean="0">
                <a:latin typeface="Arial Black" pitchFamily="34" charset="0"/>
              </a:rPr>
              <a:t>(</a:t>
            </a:r>
            <a:r>
              <a:rPr lang="cs-CZ" sz="2400" i="1" dirty="0" err="1" smtClean="0">
                <a:latin typeface="Arial Black" pitchFamily="34" charset="0"/>
              </a:rPr>
              <a:t>epimeleiá</a:t>
            </a:r>
            <a:r>
              <a:rPr lang="cs-CZ" sz="2400" i="1" dirty="0" smtClean="0">
                <a:latin typeface="Arial Black" pitchFamily="34" charset="0"/>
              </a:rPr>
              <a:t> </a:t>
            </a:r>
            <a:r>
              <a:rPr lang="cs-CZ" sz="2400" i="1" dirty="0" err="1" smtClean="0">
                <a:latin typeface="Arial Black" pitchFamily="34" charset="0"/>
              </a:rPr>
              <a:t>tés</a:t>
            </a:r>
            <a:r>
              <a:rPr lang="cs-CZ" sz="2400" i="1" dirty="0" smtClean="0">
                <a:latin typeface="Arial Black" pitchFamily="34" charset="0"/>
              </a:rPr>
              <a:t> </a:t>
            </a:r>
            <a:r>
              <a:rPr lang="cs-CZ" sz="2400" i="1" dirty="0" err="1" smtClean="0">
                <a:latin typeface="Arial Black" pitchFamily="34" charset="0"/>
              </a:rPr>
              <a:t>psýchés</a:t>
            </a:r>
            <a:r>
              <a:rPr lang="cs-CZ" sz="2400" dirty="0" smtClean="0">
                <a:latin typeface="Arial Black" pitchFamily="34" charset="0"/>
              </a:rPr>
              <a:t>). Ta má tyto složky:</a:t>
            </a:r>
          </a:p>
          <a:p>
            <a:r>
              <a:rPr lang="cs-CZ" sz="2400" dirty="0" smtClean="0">
                <a:latin typeface="Arial Black" pitchFamily="34" charset="0"/>
              </a:rPr>
              <a:t>1. </a:t>
            </a:r>
            <a:r>
              <a:rPr lang="cs-CZ" sz="2400" u="sng" dirty="0" smtClean="0">
                <a:latin typeface="Arial Black" pitchFamily="34" charset="0"/>
              </a:rPr>
              <a:t>vlastní péče o duši</a:t>
            </a:r>
          </a:p>
          <a:p>
            <a:r>
              <a:rPr lang="cs-CZ" sz="2400" dirty="0" smtClean="0">
                <a:latin typeface="Arial Black" pitchFamily="34" charset="0"/>
              </a:rPr>
              <a:t>	- pedagogická katarze coby očista 	  	  zejména v dialogu;</a:t>
            </a:r>
          </a:p>
          <a:p>
            <a:r>
              <a:rPr lang="cs-CZ" sz="2400" dirty="0" smtClean="0">
                <a:latin typeface="Arial Black" pitchFamily="34" charset="0"/>
              </a:rPr>
              <a:t>	- rozvoj rozumu i pěstování ctností;</a:t>
            </a:r>
          </a:p>
          <a:p>
            <a:r>
              <a:rPr lang="cs-CZ" sz="2400" dirty="0" smtClean="0">
                <a:latin typeface="Arial Black" pitchFamily="34" charset="0"/>
              </a:rPr>
              <a:t>	- pěstování filosofie a múzického umění.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1/2. pěstování </a:t>
            </a:r>
            <a:r>
              <a:rPr lang="cs-CZ" sz="2400" u="sng" dirty="0" smtClean="0">
                <a:latin typeface="Arial Black" pitchFamily="34" charset="0"/>
              </a:rPr>
              <a:t>kalokagathie + </a:t>
            </a:r>
            <a:r>
              <a:rPr lang="cs-CZ" sz="2400" u="sng" dirty="0" err="1" smtClean="0">
                <a:latin typeface="Arial Black" pitchFamily="34" charset="0"/>
              </a:rPr>
              <a:t>areté</a:t>
            </a:r>
            <a:endParaRPr lang="cs-CZ" sz="2400" u="sng" dirty="0" smtClean="0">
              <a:latin typeface="Arial Black" pitchFamily="34" charset="0"/>
            </a:endParaRPr>
          </a:p>
          <a:p>
            <a:endParaRPr lang="cs-CZ" sz="2400" u="sng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2. </a:t>
            </a:r>
            <a:r>
              <a:rPr lang="cs-CZ" sz="2400" u="sng" dirty="0" smtClean="0">
                <a:latin typeface="Arial Black" pitchFamily="34" charset="0"/>
              </a:rPr>
              <a:t>Péče o tělo</a:t>
            </a:r>
            <a:endParaRPr lang="cs-CZ" sz="2400" i="1" u="sng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	- gymnastika + medicína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3. </a:t>
            </a:r>
            <a:r>
              <a:rPr lang="cs-CZ" sz="2400" u="sng" dirty="0" smtClean="0">
                <a:latin typeface="Arial Black" pitchFamily="34" charset="0"/>
              </a:rPr>
              <a:t>Zabývání se smrtí </a:t>
            </a:r>
            <a:r>
              <a:rPr lang="cs-CZ" sz="2400" dirty="0" smtClean="0">
                <a:latin typeface="Arial Black" pitchFamily="34" charset="0"/>
              </a:rPr>
              <a:t>(</a:t>
            </a:r>
            <a:r>
              <a:rPr lang="cs-CZ" sz="2400" i="1" dirty="0" err="1" smtClean="0">
                <a:latin typeface="Arial Black" pitchFamily="34" charset="0"/>
              </a:rPr>
              <a:t>meleté</a:t>
            </a:r>
            <a:r>
              <a:rPr lang="cs-CZ" sz="2400" i="1" dirty="0" smtClean="0">
                <a:latin typeface="Arial Black" pitchFamily="34" charset="0"/>
              </a:rPr>
              <a:t> </a:t>
            </a:r>
            <a:r>
              <a:rPr lang="cs-CZ" sz="2400" i="1" dirty="0" err="1" smtClean="0">
                <a:latin typeface="Arial Black" pitchFamily="34" charset="0"/>
              </a:rPr>
              <a:t>thanatú</a:t>
            </a:r>
            <a:r>
              <a:rPr lang="cs-CZ" sz="2400" dirty="0" smtClean="0">
                <a:latin typeface="Arial Black" pitchFamily="34" charset="0"/>
              </a:rPr>
              <a:t>)</a:t>
            </a:r>
          </a:p>
          <a:p>
            <a:r>
              <a:rPr lang="cs-CZ" sz="2400" dirty="0" smtClean="0">
                <a:latin typeface="Arial Black" pitchFamily="34" charset="0"/>
              </a:rPr>
              <a:t>	- filosofie jako nejlepší příprava na smrt</a:t>
            </a:r>
          </a:p>
          <a:p>
            <a:r>
              <a:rPr lang="cs-CZ" sz="2400" dirty="0" smtClean="0">
                <a:latin typeface="Arial Black" pitchFamily="34" charset="0"/>
              </a:rPr>
              <a:t>	</a:t>
            </a:r>
          </a:p>
          <a:p>
            <a:r>
              <a:rPr lang="cs-CZ" sz="2400" u="sng" dirty="0" smtClean="0">
                <a:latin typeface="Arial Black" pitchFamily="34" charset="0"/>
              </a:rPr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 smtClean="0">
                <a:latin typeface="Arial Black" pitchFamily="34" charset="0"/>
              </a:rPr>
              <a:t>Sókratovský</a:t>
            </a:r>
            <a:r>
              <a:rPr lang="cs-CZ" sz="2800" dirty="0" smtClean="0">
                <a:latin typeface="Arial Black" pitchFamily="34" charset="0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DIALOG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a) ELENKTIKA (fáze „usvědčování a napomínání“)</a:t>
            </a:r>
          </a:p>
          <a:p>
            <a:r>
              <a:rPr lang="cs-CZ" sz="2400" dirty="0" smtClean="0">
                <a:latin typeface="Arial Black" pitchFamily="34" charset="0"/>
              </a:rPr>
              <a:t>	- očista od špatnosti a nevědomosti 	 	  	  (dvojí zlo v duši);</a:t>
            </a:r>
          </a:p>
          <a:p>
            <a:r>
              <a:rPr lang="cs-CZ" sz="2400" dirty="0" smtClean="0">
                <a:latin typeface="Arial Black" pitchFamily="34" charset="0"/>
              </a:rPr>
              <a:t>	- zejména odstranění „tuhého /a 	  	 	  	  vysokého/ mínění o sobě samých“;</a:t>
            </a:r>
          </a:p>
          <a:p>
            <a:r>
              <a:rPr lang="cs-CZ" sz="2400" dirty="0" smtClean="0">
                <a:latin typeface="Arial Black" pitchFamily="34" charset="0"/>
              </a:rPr>
              <a:t>	- občas nutno „léčit“ ironií…</a:t>
            </a:r>
          </a:p>
          <a:p>
            <a:r>
              <a:rPr lang="cs-CZ" sz="2400" dirty="0" smtClean="0">
                <a:latin typeface="Arial Black" pitchFamily="34" charset="0"/>
              </a:rPr>
              <a:t>	  /</a:t>
            </a:r>
            <a:r>
              <a:rPr lang="cs-CZ" sz="2400" i="1" dirty="0" err="1" smtClean="0">
                <a:latin typeface="Arial Black" pitchFamily="34" charset="0"/>
              </a:rPr>
              <a:t>eiróneia</a:t>
            </a:r>
            <a:r>
              <a:rPr lang="cs-CZ" sz="2400" dirty="0" smtClean="0">
                <a:latin typeface="Arial Black" pitchFamily="34" charset="0"/>
              </a:rPr>
              <a:t> jako „lišáctví“/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b) PROTREPTIKA (fáze „pobízení a nabádání“)</a:t>
            </a:r>
          </a:p>
          <a:p>
            <a:r>
              <a:rPr lang="cs-CZ" sz="2400" dirty="0" smtClean="0">
                <a:latin typeface="Arial Black" pitchFamily="34" charset="0"/>
              </a:rPr>
              <a:t>	- umění obracení (k správnému toku života);</a:t>
            </a:r>
          </a:p>
          <a:p>
            <a:r>
              <a:rPr lang="cs-CZ" sz="2400" dirty="0" smtClean="0">
                <a:latin typeface="Arial Black" pitchFamily="34" charset="0"/>
              </a:rPr>
              <a:t>	- pospolné hledání a objevování;</a:t>
            </a:r>
          </a:p>
          <a:p>
            <a:r>
              <a:rPr lang="cs-CZ" sz="2400" dirty="0" smtClean="0">
                <a:latin typeface="Arial Black" pitchFamily="34" charset="0"/>
              </a:rPr>
              <a:t>	- </a:t>
            </a:r>
            <a:r>
              <a:rPr lang="cs-CZ" sz="2400" dirty="0" err="1" smtClean="0">
                <a:latin typeface="Arial Black" pitchFamily="34" charset="0"/>
              </a:rPr>
              <a:t>stálepřítomné</a:t>
            </a:r>
            <a:r>
              <a:rPr lang="cs-CZ" sz="2400" dirty="0" smtClean="0">
                <a:latin typeface="Arial Black" pitchFamily="34" charset="0"/>
              </a:rPr>
              <a:t> tázání;</a:t>
            </a:r>
          </a:p>
          <a:p>
            <a:r>
              <a:rPr lang="cs-CZ" sz="2400" dirty="0" smtClean="0">
                <a:latin typeface="Arial Black" pitchFamily="34" charset="0"/>
              </a:rPr>
              <a:t>	- výsledkem „</a:t>
            </a:r>
            <a:r>
              <a:rPr lang="cs-CZ" sz="2400" dirty="0" err="1" smtClean="0">
                <a:latin typeface="Arial Black" pitchFamily="34" charset="0"/>
              </a:rPr>
              <a:t>win</a:t>
            </a:r>
            <a:r>
              <a:rPr lang="cs-CZ" sz="2400" dirty="0" smtClean="0">
                <a:latin typeface="Arial Black" pitchFamily="34" charset="0"/>
              </a:rPr>
              <a:t> – </a:t>
            </a:r>
            <a:r>
              <a:rPr lang="cs-CZ" sz="2400" dirty="0" err="1" smtClean="0">
                <a:latin typeface="Arial Black" pitchFamily="34" charset="0"/>
              </a:rPr>
              <a:t>win</a:t>
            </a:r>
            <a:r>
              <a:rPr lang="cs-CZ" sz="2400" dirty="0" smtClean="0">
                <a:latin typeface="Arial Black" pitchFamily="34" charset="0"/>
              </a:rPr>
              <a:t>“</a:t>
            </a: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827584" y="476672"/>
            <a:ext cx="8208912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itchFamily="34" charset="0"/>
              </a:rPr>
              <a:t>ad </a:t>
            </a:r>
            <a:r>
              <a:rPr lang="cs-CZ" sz="2800" dirty="0" err="1" smtClean="0">
                <a:latin typeface="Arial Black" pitchFamily="34" charset="0"/>
              </a:rPr>
              <a:t>Ib</a:t>
            </a:r>
            <a:r>
              <a:rPr lang="cs-CZ" sz="2800" dirty="0" smtClean="0">
                <a:latin typeface="Arial Black" pitchFamily="34" charset="0"/>
              </a:rPr>
              <a:t>) křesťanské 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EDUCATIO</a:t>
            </a:r>
            <a:endParaRPr lang="cs-CZ" sz="2800" u="sng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Pedagogicky využitelné starozákonní knihy „mudroslovné“ (filosofické), zejména </a:t>
            </a:r>
            <a:r>
              <a:rPr lang="cs-CZ" sz="2400" dirty="0" smtClean="0">
                <a:solidFill>
                  <a:srgbClr val="00B0F0"/>
                </a:solidFill>
                <a:latin typeface="Arial Black" pitchFamily="34" charset="0"/>
              </a:rPr>
              <a:t>JÓB</a:t>
            </a:r>
            <a:r>
              <a:rPr lang="cs-CZ" sz="2400" dirty="0" smtClean="0">
                <a:latin typeface="Arial Black" pitchFamily="34" charset="0"/>
              </a:rPr>
              <a:t> a </a:t>
            </a:r>
            <a:r>
              <a:rPr lang="cs-CZ" sz="2400" dirty="0" smtClean="0">
                <a:solidFill>
                  <a:srgbClr val="00B0F0"/>
                </a:solidFill>
                <a:latin typeface="Arial Black" pitchFamily="34" charset="0"/>
              </a:rPr>
              <a:t>KAZATEL</a:t>
            </a:r>
            <a:r>
              <a:rPr lang="cs-CZ" sz="2400" dirty="0" smtClean="0">
                <a:latin typeface="Arial Black" pitchFamily="34" charset="0"/>
              </a:rPr>
              <a:t>.</a:t>
            </a:r>
          </a:p>
          <a:p>
            <a:endParaRPr lang="cs-CZ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cs-CZ" sz="2400" dirty="0" smtClean="0">
                <a:solidFill>
                  <a:srgbClr val="00B0F0"/>
                </a:solidFill>
                <a:latin typeface="Arial Black" pitchFamily="34" charset="0"/>
              </a:rPr>
              <a:t>JÓB </a:t>
            </a:r>
            <a:r>
              <a:rPr lang="cs-CZ" sz="2400" dirty="0" smtClean="0">
                <a:latin typeface="Arial Black" pitchFamily="34" charset="0"/>
              </a:rPr>
              <a:t>má etické přesahy a je významný pro pochopení otázek dobra a zla (</a:t>
            </a:r>
            <a:r>
              <a:rPr lang="cs-CZ" sz="2400" dirty="0" err="1" smtClean="0">
                <a:latin typeface="Arial Black" pitchFamily="34" charset="0"/>
              </a:rPr>
              <a:t>Jób</a:t>
            </a:r>
            <a:r>
              <a:rPr lang="cs-CZ" sz="2400" dirty="0" smtClean="0">
                <a:latin typeface="Arial Black" pitchFamily="34" charset="0"/>
              </a:rPr>
              <a:t> versus Satan)</a:t>
            </a:r>
          </a:p>
          <a:p>
            <a:pPr algn="ctr"/>
            <a:endParaRPr lang="cs-CZ" sz="2400" u="sng" dirty="0" smtClean="0">
              <a:latin typeface="Arial Black" pitchFamily="34" charset="0"/>
            </a:endParaRPr>
          </a:p>
          <a:p>
            <a:pPr algn="ctr"/>
            <a:r>
              <a:rPr lang="cs-CZ" sz="2400" u="sng" dirty="0" smtClean="0">
                <a:latin typeface="Arial Black" pitchFamily="34" charset="0"/>
              </a:rPr>
              <a:t>Obsahový rámec knihy </a:t>
            </a:r>
            <a:r>
              <a:rPr lang="cs-CZ" sz="2400" u="sng" dirty="0" smtClean="0">
                <a:solidFill>
                  <a:srgbClr val="FF0000"/>
                </a:solidFill>
                <a:latin typeface="Arial Black" pitchFamily="34" charset="0"/>
              </a:rPr>
              <a:t>KAZATEL</a:t>
            </a:r>
            <a:r>
              <a:rPr lang="cs-CZ" sz="2400" u="sng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cs-CZ" sz="2400" u="sng" dirty="0" smtClean="0">
                <a:latin typeface="Arial Black" pitchFamily="34" charset="0"/>
              </a:rPr>
              <a:t>(</a:t>
            </a:r>
            <a:r>
              <a:rPr lang="cs-CZ" sz="2400" u="sng" dirty="0" err="1" smtClean="0">
                <a:latin typeface="Arial Black" pitchFamily="34" charset="0"/>
              </a:rPr>
              <a:t>Ecclesiastés</a:t>
            </a:r>
            <a:r>
              <a:rPr lang="cs-CZ" sz="2400" u="sng" dirty="0" smtClean="0">
                <a:latin typeface="Arial Black" pitchFamily="34" charset="0"/>
              </a:rPr>
              <a:t>; </a:t>
            </a:r>
            <a:r>
              <a:rPr lang="cs-CZ" sz="2400" u="sng" dirty="0" err="1" smtClean="0">
                <a:latin typeface="Arial Black" pitchFamily="34" charset="0"/>
              </a:rPr>
              <a:t>Kohelet</a:t>
            </a:r>
            <a:r>
              <a:rPr lang="cs-CZ" sz="2400" u="sng" dirty="0" smtClean="0">
                <a:latin typeface="Arial Black" pitchFamily="34" charset="0"/>
              </a:rPr>
              <a:t>): </a:t>
            </a:r>
            <a:endParaRPr lang="cs-CZ" sz="2400" dirty="0" smtClean="0">
              <a:latin typeface="Arial Black" pitchFamily="34" charset="0"/>
            </a:endParaRP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a) POMÍJIVOST (či snad MARNOST?!) života;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r>
              <a:rPr lang="cs-CZ" sz="2400" dirty="0" smtClean="0">
                <a:latin typeface="Arial Black" pitchFamily="34" charset="0"/>
              </a:rPr>
              <a:t>b) Jak se s tím vyrovnat? Jak najít klíč ke smyslu života?</a:t>
            </a:r>
          </a:p>
          <a:p>
            <a:endParaRPr lang="cs-CZ" sz="2400" dirty="0" smtClean="0">
              <a:latin typeface="Arial Black" pitchFamily="34" charset="0"/>
            </a:endParaRPr>
          </a:p>
          <a:p>
            <a:endParaRPr lang="cs-CZ" sz="2400" dirty="0" smtClean="0">
              <a:latin typeface="Arial Black" pitchFamily="34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8640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ad a) Člověk je jen „prchavý ranní opar/obláček/mlha“ (</a:t>
            </a:r>
            <a:r>
              <a:rPr lang="cs-CZ" sz="2400" dirty="0" err="1" smtClean="0">
                <a:latin typeface="Arial Black" pitchFamily="34" charset="0"/>
              </a:rPr>
              <a:t>hebr</a:t>
            </a:r>
            <a:r>
              <a:rPr lang="cs-CZ" sz="2400" dirty="0" smtClean="0">
                <a:latin typeface="Arial Black" pitchFamily="34" charset="0"/>
              </a:rPr>
              <a:t>. </a:t>
            </a:r>
            <a:r>
              <a:rPr lang="cs-CZ" sz="2400" dirty="0" err="1" smtClean="0">
                <a:latin typeface="Arial Black" pitchFamily="34" charset="0"/>
              </a:rPr>
              <a:t>hebel</a:t>
            </a:r>
            <a:r>
              <a:rPr lang="cs-CZ" sz="2400" dirty="0" smtClean="0">
                <a:latin typeface="Arial Black" pitchFamily="34" charset="0"/>
              </a:rPr>
              <a:t>/</a:t>
            </a:r>
            <a:r>
              <a:rPr lang="cs-CZ" sz="2400" dirty="0" err="1" smtClean="0">
                <a:latin typeface="Arial Black" pitchFamily="34" charset="0"/>
              </a:rPr>
              <a:t>abel</a:t>
            </a:r>
            <a:r>
              <a:rPr lang="cs-CZ" sz="2400" dirty="0" smtClean="0">
                <a:latin typeface="Arial Black" pitchFamily="34" charset="0"/>
              </a:rPr>
              <a:t> = 37x! ve 12 kap.) </a:t>
            </a:r>
            <a:r>
              <a:rPr lang="cs-CZ" sz="2400" b="1" dirty="0" smtClean="0">
                <a:latin typeface="Arial Black" pitchFamily="34" charset="0"/>
              </a:rPr>
              <a:t>– jde tedy o </a:t>
            </a:r>
            <a:r>
              <a:rPr lang="cs-CZ" sz="2400" b="1" dirty="0" smtClean="0">
                <a:solidFill>
                  <a:srgbClr val="7030A0"/>
                </a:solidFill>
                <a:latin typeface="Arial Black" pitchFamily="34" charset="0"/>
              </a:rPr>
              <a:t>pomíjivost</a:t>
            </a:r>
            <a:r>
              <a:rPr lang="cs-CZ" sz="2400" b="1" dirty="0" smtClean="0">
                <a:latin typeface="Arial Black" pitchFamily="34" charset="0"/>
              </a:rPr>
              <a:t>, nikoli marnost!</a:t>
            </a:r>
          </a:p>
          <a:p>
            <a:r>
              <a:rPr lang="cs-CZ" sz="2400" b="1" dirty="0" smtClean="0">
                <a:latin typeface="Arial Black" pitchFamily="34" charset="0"/>
              </a:rPr>
              <a:t>Odtud: „pomíjivost, samá pomíjivost“ </a:t>
            </a:r>
            <a:endParaRPr lang="cs-CZ" sz="2400" dirty="0" smtClean="0">
              <a:latin typeface="Arial Black" pitchFamily="34" charset="0"/>
            </a:endParaRPr>
          </a:p>
          <a:p>
            <a:endParaRPr lang="cs-CZ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cs-CZ" sz="2400" dirty="0" smtClean="0">
                <a:solidFill>
                  <a:srgbClr val="7030A0"/>
                </a:solidFill>
                <a:latin typeface="Arial Black" pitchFamily="34" charset="0"/>
              </a:rPr>
              <a:t>ČAS</a:t>
            </a:r>
            <a:r>
              <a:rPr lang="cs-CZ" sz="2400" dirty="0" smtClean="0">
                <a:latin typeface="Arial Black" pitchFamily="34" charset="0"/>
              </a:rPr>
              <a:t> není naším „přítelem“ – „veškeré dění má svůj čas“ (tj. vhodnou dobu pro danou událost); následuje 14 protikladných časových určení (Kaz 3,2-8).</a:t>
            </a:r>
          </a:p>
          <a:p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Člověk „má čas“; </a:t>
            </a:r>
            <a:r>
              <a:rPr lang="cs-CZ" sz="2400" dirty="0" err="1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čas</a:t>
            </a:r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„je dán“ – člověk jej neurčuje! Je však na něm, jak využije „nabídnutý“ „prostor“ času k příslušné/potřebné smysluplné aktivitě… </a:t>
            </a:r>
          </a:p>
          <a:p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Takovýto čas není pouhý lhostejně a s neúprosnou pravidelností kráčející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CHRONOS</a:t>
            </a:r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, leč </a:t>
            </a:r>
            <a:r>
              <a:rPr lang="cs-CZ" sz="2400" i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příležitost</a:t>
            </a:r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nabízející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KAIROS</a:t>
            </a:r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cs-CZ" sz="2400" dirty="0" err="1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hebr</a:t>
            </a:r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. ÉTH).</a:t>
            </a:r>
            <a:endParaRPr lang="cs-CZ" sz="2400" dirty="0" smtClean="0">
              <a:latin typeface="Arial Black" pitchFamily="34" charset="0"/>
              <a:cs typeface="Arial" pitchFamily="34" charset="0"/>
            </a:endParaRPr>
          </a:p>
          <a:p>
            <a:endParaRPr lang="cs-CZ" sz="24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18571"/>
            <a:ext cx="81369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rození i čas umírání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sázet i čas trhat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zabíjet/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mordovat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i čas léčit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bořit i čas budovat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plakat i čas smát se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truchlit i čas poskakovat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kameny rozhazovat i čas kameny sbírat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objímat i čas objímání zanechat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hledat i čas ztrácet/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vzdát se něčeho 					jako ztraceného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opatrovat/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uchovávat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i čas 					odhazovat/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odvrhovat/zavrhovat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roztrhávat i čas sešívat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mlčet i čas mluvit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milovat i čas nenávidět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</a:tabLs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čas boje i čas pokoje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02151"/>
            <a:ext cx="8784977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d b) Jak tedy vyplnit vymezený/“nabídnutý“ čas?</a:t>
            </a:r>
            <a:endParaRPr lang="cs-CZ" sz="2400" dirty="0" smtClean="0">
              <a:latin typeface="Arial Black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*Hledáním BLAŽENOSTI? Ne,to jen honba za větrem.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*BUDOVÁNÍM velkolepých děl? Ne, to jen klopotné</a:t>
            </a:r>
            <a:r>
              <a:rPr kumimoji="0" lang="cs-C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pachtění –</a:t>
            </a:r>
            <a:r>
              <a:rPr kumimoji="0" lang="cs-C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„pod sluncem není nic nového“.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*Hromaděním MAJETKU? Ne, stejně vše připadne někomu, kdo přijde po mně…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*Usilováním o MOUDROST? To sice nese více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užitku než pomatenost, leč týž úděl potká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moudrého i hlupáka…</a:t>
            </a:r>
          </a:p>
          <a:p>
            <a:pPr lvl="1"/>
            <a:endParaRPr lang="cs-CZ" sz="2400" u="sng" dirty="0" smtClean="0">
              <a:latin typeface="Arial Black" pitchFamily="34" charset="0"/>
            </a:endParaRPr>
          </a:p>
          <a:p>
            <a:pPr lvl="1"/>
            <a:r>
              <a:rPr lang="cs-CZ" sz="2400" u="sng" dirty="0" smtClean="0">
                <a:latin typeface="Arial Black" pitchFamily="34" charset="0"/>
              </a:rPr>
              <a:t>Klíč k „řešení“: </a:t>
            </a:r>
          </a:p>
          <a:p>
            <a:pPr lvl="1"/>
            <a:endParaRPr lang="cs-CZ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1"/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TRANSCENDENCE</a:t>
            </a:r>
            <a:r>
              <a:rPr lang="cs-CZ" sz="2400" dirty="0" smtClean="0">
                <a:latin typeface="Arial Black" pitchFamily="34" charset="0"/>
              </a:rPr>
              <a:t> jako přesah (do)časnosti</a:t>
            </a:r>
          </a:p>
          <a:p>
            <a:pPr lvl="1"/>
            <a:r>
              <a:rPr lang="cs-CZ" sz="2400" dirty="0" smtClean="0">
                <a:latin typeface="Arial Black" pitchFamily="34" charset="0"/>
              </a:rPr>
              <a:t> –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POKORA</a:t>
            </a:r>
            <a:r>
              <a:rPr lang="cs-CZ" sz="2400" dirty="0" smtClean="0">
                <a:latin typeface="Arial Black" pitchFamily="34" charset="0"/>
              </a:rPr>
              <a:t> –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LÁSKA</a:t>
            </a:r>
            <a:r>
              <a:rPr lang="cs-CZ" sz="2400" dirty="0" smtClean="0">
                <a:latin typeface="Arial Black" pitchFamily="34" charset="0"/>
              </a:rPr>
              <a:t> jako jádro étosu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3327</TotalTime>
  <Words>2015</Words>
  <Application>Microsoft Office PowerPoint</Application>
  <PresentationFormat>Předvádění na obrazovce (4:3)</PresentationFormat>
  <Paragraphs>417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milbed</dc:creator>
  <cp:lastModifiedBy>Milosof</cp:lastModifiedBy>
  <cp:revision>298</cp:revision>
  <dcterms:created xsi:type="dcterms:W3CDTF">2015-01-15T21:28:04Z</dcterms:created>
  <dcterms:modified xsi:type="dcterms:W3CDTF">2018-03-06T12:15:03Z</dcterms:modified>
</cp:coreProperties>
</file>